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4"/>
    <p:sldMasterId id="2147483683" r:id="rId5"/>
    <p:sldMasterId id="2147483695" r:id="rId6"/>
  </p:sldMasterIdLst>
  <p:notesMasterIdLst>
    <p:notesMasterId r:id="rId30"/>
  </p:notesMasterIdLst>
  <p:sldIdLst>
    <p:sldId id="304" r:id="rId7"/>
    <p:sldId id="373" r:id="rId8"/>
    <p:sldId id="377" r:id="rId9"/>
    <p:sldId id="307" r:id="rId10"/>
    <p:sldId id="306" r:id="rId11"/>
    <p:sldId id="378" r:id="rId12"/>
    <p:sldId id="308" r:id="rId13"/>
    <p:sldId id="364" r:id="rId14"/>
    <p:sldId id="263" r:id="rId15"/>
    <p:sldId id="394" r:id="rId16"/>
    <p:sldId id="365" r:id="rId17"/>
    <p:sldId id="267" r:id="rId18"/>
    <p:sldId id="350" r:id="rId19"/>
    <p:sldId id="278" r:id="rId20"/>
    <p:sldId id="268" r:id="rId21"/>
    <p:sldId id="313" r:id="rId22"/>
    <p:sldId id="420" r:id="rId23"/>
    <p:sldId id="366" r:id="rId24"/>
    <p:sldId id="367" r:id="rId25"/>
    <p:sldId id="286" r:id="rId26"/>
    <p:sldId id="279" r:id="rId27"/>
    <p:sldId id="361" r:id="rId28"/>
    <p:sldId id="324" r:id="rId2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01" autoAdjust="0"/>
    <p:restoredTop sz="92988" autoAdjust="0"/>
  </p:normalViewPr>
  <p:slideViewPr>
    <p:cSldViewPr>
      <p:cViewPr varScale="1">
        <p:scale>
          <a:sx n="105" d="100"/>
          <a:sy n="105" d="100"/>
        </p:scale>
        <p:origin x="1856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4DAC8C-F922-46F7-B470-3F077CCE1DEC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B4137B7-B50C-43DA-A15F-FC4C0A4E0196}">
      <dgm:prSet/>
      <dgm:spPr/>
      <dgm:t>
        <a:bodyPr/>
        <a:lstStyle/>
        <a:p>
          <a:r>
            <a:rPr lang="nl-NL" dirty="0"/>
            <a:t>Je begrijpt welke onderdelen worden </a:t>
          </a:r>
          <a:r>
            <a:rPr lang="nl-NL" dirty="0" err="1"/>
            <a:t>meegnomen</a:t>
          </a:r>
          <a:r>
            <a:rPr lang="nl-NL" dirty="0"/>
            <a:t> bij het bepalen energiebehoefte</a:t>
          </a:r>
          <a:endParaRPr lang="en-US" dirty="0"/>
        </a:p>
      </dgm:t>
    </dgm:pt>
    <dgm:pt modelId="{DF083B1D-B47C-4E57-BF85-1E5B39F79A07}" type="parTrans" cxnId="{F43BAD62-C9E8-48F8-A068-1466FE8ED84E}">
      <dgm:prSet/>
      <dgm:spPr/>
      <dgm:t>
        <a:bodyPr/>
        <a:lstStyle/>
        <a:p>
          <a:endParaRPr lang="en-US"/>
        </a:p>
      </dgm:t>
    </dgm:pt>
    <dgm:pt modelId="{9BB45130-5693-4E82-AE05-8FEB67FFB1C2}" type="sibTrans" cxnId="{F43BAD62-C9E8-48F8-A068-1466FE8ED84E}">
      <dgm:prSet/>
      <dgm:spPr/>
      <dgm:t>
        <a:bodyPr/>
        <a:lstStyle/>
        <a:p>
          <a:endParaRPr lang="en-US"/>
        </a:p>
      </dgm:t>
    </dgm:pt>
    <dgm:pt modelId="{849458E8-B7E3-4916-BA48-6C2263E3879D}">
      <dgm:prSet/>
      <dgm:spPr/>
      <dgm:t>
        <a:bodyPr/>
        <a:lstStyle/>
        <a:p>
          <a:r>
            <a:rPr lang="nl-NL" dirty="0"/>
            <a:t>Je kunt de macronutriënten onderscheiden en fysiologische functie </a:t>
          </a:r>
          <a:endParaRPr lang="en-US" dirty="0"/>
        </a:p>
      </dgm:t>
    </dgm:pt>
    <dgm:pt modelId="{75CBD77B-A71F-4203-A973-03918E87D478}" type="parTrans" cxnId="{BDC1D952-E166-4148-91EB-7650A3E83844}">
      <dgm:prSet/>
      <dgm:spPr/>
      <dgm:t>
        <a:bodyPr/>
        <a:lstStyle/>
        <a:p>
          <a:endParaRPr lang="en-US"/>
        </a:p>
      </dgm:t>
    </dgm:pt>
    <dgm:pt modelId="{D91AA74E-9BBD-4039-BDAE-00A1EE9E792A}" type="sibTrans" cxnId="{BDC1D952-E166-4148-91EB-7650A3E83844}">
      <dgm:prSet/>
      <dgm:spPr/>
      <dgm:t>
        <a:bodyPr/>
        <a:lstStyle/>
        <a:p>
          <a:endParaRPr lang="en-US"/>
        </a:p>
      </dgm:t>
    </dgm:pt>
    <dgm:pt modelId="{DFB4D882-90A9-4946-9ED7-357DFF49C64B}">
      <dgm:prSet/>
      <dgm:spPr/>
      <dgm:t>
        <a:bodyPr/>
        <a:lstStyle/>
        <a:p>
          <a:r>
            <a:rPr lang="en-US" dirty="0"/>
            <a:t>Je </a:t>
          </a:r>
          <a:r>
            <a:rPr lang="en-US" dirty="0" err="1"/>
            <a:t>kent</a:t>
          </a:r>
          <a:r>
            <a:rPr lang="en-US" dirty="0"/>
            <a:t> de </a:t>
          </a:r>
          <a:r>
            <a:rPr lang="en-US" dirty="0" err="1"/>
            <a:t>verschillende</a:t>
          </a:r>
          <a:r>
            <a:rPr lang="en-US" dirty="0"/>
            <a:t> MET-</a:t>
          </a:r>
          <a:r>
            <a:rPr lang="en-US" dirty="0" err="1"/>
            <a:t>waarden</a:t>
          </a:r>
          <a:r>
            <a:rPr lang="en-US" dirty="0"/>
            <a:t> </a:t>
          </a:r>
          <a:r>
            <a:rPr lang="en-US" dirty="0" err="1"/>
            <a:t>bij</a:t>
          </a:r>
          <a:r>
            <a:rPr lang="en-US" dirty="0"/>
            <a:t> de </a:t>
          </a:r>
          <a:r>
            <a:rPr lang="en-US" dirty="0" err="1"/>
            <a:t>vormen</a:t>
          </a:r>
          <a:r>
            <a:rPr lang="en-US" dirty="0"/>
            <a:t> van </a:t>
          </a:r>
          <a:r>
            <a:rPr lang="en-US" dirty="0" err="1"/>
            <a:t>inspanning</a:t>
          </a:r>
          <a:endParaRPr lang="en-US" dirty="0"/>
        </a:p>
      </dgm:t>
    </dgm:pt>
    <dgm:pt modelId="{33E88BBA-934D-41C4-AD0A-CBF56DD798ED}" type="parTrans" cxnId="{8B96A1F8-1710-4507-99DE-9D984590AED3}">
      <dgm:prSet/>
      <dgm:spPr/>
      <dgm:t>
        <a:bodyPr/>
        <a:lstStyle/>
        <a:p>
          <a:endParaRPr lang="en-US"/>
        </a:p>
      </dgm:t>
    </dgm:pt>
    <dgm:pt modelId="{B65EB0C1-A8AB-470A-A79E-7F17A6ADF71E}" type="sibTrans" cxnId="{8B96A1F8-1710-4507-99DE-9D984590AED3}">
      <dgm:prSet/>
      <dgm:spPr/>
      <dgm:t>
        <a:bodyPr/>
        <a:lstStyle/>
        <a:p>
          <a:endParaRPr lang="en-US"/>
        </a:p>
      </dgm:t>
    </dgm:pt>
    <dgm:pt modelId="{C99704A0-20C2-4A83-97CD-A2F9AC5BBAE5}">
      <dgm:prSet/>
      <dgm:spPr/>
      <dgm:t>
        <a:bodyPr/>
        <a:lstStyle/>
        <a:p>
          <a:r>
            <a:rPr lang="nl-NL" dirty="0"/>
            <a:t>Kan je uitleggen wat beweegrichtlijnen inhouden. </a:t>
          </a:r>
          <a:endParaRPr lang="en-US" dirty="0"/>
        </a:p>
      </dgm:t>
    </dgm:pt>
    <dgm:pt modelId="{CDD34F62-B5AE-4015-8A5D-C53B63301A58}" type="parTrans" cxnId="{8A292ED3-9974-478C-B1C0-9C7476FD601B}">
      <dgm:prSet/>
      <dgm:spPr/>
      <dgm:t>
        <a:bodyPr/>
        <a:lstStyle/>
        <a:p>
          <a:endParaRPr lang="en-US"/>
        </a:p>
      </dgm:t>
    </dgm:pt>
    <dgm:pt modelId="{2B27B72E-F190-409D-A0D2-D8344B4F7CFA}" type="sibTrans" cxnId="{8A292ED3-9974-478C-B1C0-9C7476FD601B}">
      <dgm:prSet/>
      <dgm:spPr/>
      <dgm:t>
        <a:bodyPr/>
        <a:lstStyle/>
        <a:p>
          <a:endParaRPr lang="en-US"/>
        </a:p>
      </dgm:t>
    </dgm:pt>
    <dgm:pt modelId="{66429D36-1CC7-0C44-A89C-ADD71DE022ED}" type="pres">
      <dgm:prSet presAssocID="{F04DAC8C-F922-46F7-B470-3F077CCE1DEC}" presName="diagram" presStyleCnt="0">
        <dgm:presLayoutVars>
          <dgm:dir/>
          <dgm:resizeHandles val="exact"/>
        </dgm:presLayoutVars>
      </dgm:prSet>
      <dgm:spPr/>
    </dgm:pt>
    <dgm:pt modelId="{9394B150-8CE2-3145-9C2D-F29183994B4B}" type="pres">
      <dgm:prSet presAssocID="{1B4137B7-B50C-43DA-A15F-FC4C0A4E0196}" presName="node" presStyleLbl="node1" presStyleIdx="0" presStyleCnt="4">
        <dgm:presLayoutVars>
          <dgm:bulletEnabled val="1"/>
        </dgm:presLayoutVars>
      </dgm:prSet>
      <dgm:spPr/>
    </dgm:pt>
    <dgm:pt modelId="{DD958E60-0D49-EB4A-A2A6-3B6EC27CB4D7}" type="pres">
      <dgm:prSet presAssocID="{9BB45130-5693-4E82-AE05-8FEB67FFB1C2}" presName="sibTrans" presStyleCnt="0"/>
      <dgm:spPr/>
    </dgm:pt>
    <dgm:pt modelId="{CE52C123-7066-2140-9D99-3BF3F260191D}" type="pres">
      <dgm:prSet presAssocID="{849458E8-B7E3-4916-BA48-6C2263E3879D}" presName="node" presStyleLbl="node1" presStyleIdx="1" presStyleCnt="4" custLinFactNeighborX="-5005" custLinFactNeighborY="1101">
        <dgm:presLayoutVars>
          <dgm:bulletEnabled val="1"/>
        </dgm:presLayoutVars>
      </dgm:prSet>
      <dgm:spPr/>
    </dgm:pt>
    <dgm:pt modelId="{1C0B7FB9-AA76-A24C-A8A9-EC012C5399C7}" type="pres">
      <dgm:prSet presAssocID="{D91AA74E-9BBD-4039-BDAE-00A1EE9E792A}" presName="sibTrans" presStyleCnt="0"/>
      <dgm:spPr/>
    </dgm:pt>
    <dgm:pt modelId="{11AE3AFC-A6C5-1241-AC5B-090CACF09F2F}" type="pres">
      <dgm:prSet presAssocID="{C99704A0-20C2-4A83-97CD-A2F9AC5BBAE5}" presName="node" presStyleLbl="node1" presStyleIdx="2" presStyleCnt="4">
        <dgm:presLayoutVars>
          <dgm:bulletEnabled val="1"/>
        </dgm:presLayoutVars>
      </dgm:prSet>
      <dgm:spPr/>
    </dgm:pt>
    <dgm:pt modelId="{255B95A0-09D2-3F49-8DCE-7E7AD3458736}" type="pres">
      <dgm:prSet presAssocID="{2B27B72E-F190-409D-A0D2-D8344B4F7CFA}" presName="sibTrans" presStyleCnt="0"/>
      <dgm:spPr/>
    </dgm:pt>
    <dgm:pt modelId="{2458A2A1-2F7C-6749-9CB4-521CF9EADF94}" type="pres">
      <dgm:prSet presAssocID="{DFB4D882-90A9-4946-9ED7-357DFF49C64B}" presName="node" presStyleLbl="node1" presStyleIdx="3" presStyleCnt="4">
        <dgm:presLayoutVars>
          <dgm:bulletEnabled val="1"/>
        </dgm:presLayoutVars>
      </dgm:prSet>
      <dgm:spPr/>
    </dgm:pt>
  </dgm:ptLst>
  <dgm:cxnLst>
    <dgm:cxn modelId="{14DE342B-7FEF-8642-908C-7558875581C8}" type="presOf" srcId="{849458E8-B7E3-4916-BA48-6C2263E3879D}" destId="{CE52C123-7066-2140-9D99-3BF3F260191D}" srcOrd="0" destOrd="0" presId="urn:microsoft.com/office/officeart/2005/8/layout/default"/>
    <dgm:cxn modelId="{BDC1D952-E166-4148-91EB-7650A3E83844}" srcId="{F04DAC8C-F922-46F7-B470-3F077CCE1DEC}" destId="{849458E8-B7E3-4916-BA48-6C2263E3879D}" srcOrd="1" destOrd="0" parTransId="{75CBD77B-A71F-4203-A973-03918E87D478}" sibTransId="{D91AA74E-9BBD-4039-BDAE-00A1EE9E792A}"/>
    <dgm:cxn modelId="{F43BAD62-C9E8-48F8-A068-1466FE8ED84E}" srcId="{F04DAC8C-F922-46F7-B470-3F077CCE1DEC}" destId="{1B4137B7-B50C-43DA-A15F-FC4C0A4E0196}" srcOrd="0" destOrd="0" parTransId="{DF083B1D-B47C-4E57-BF85-1E5B39F79A07}" sibTransId="{9BB45130-5693-4E82-AE05-8FEB67FFB1C2}"/>
    <dgm:cxn modelId="{710A8D79-C1F7-2443-817C-3AF9AB5E3611}" type="presOf" srcId="{C99704A0-20C2-4A83-97CD-A2F9AC5BBAE5}" destId="{11AE3AFC-A6C5-1241-AC5B-090CACF09F2F}" srcOrd="0" destOrd="0" presId="urn:microsoft.com/office/officeart/2005/8/layout/default"/>
    <dgm:cxn modelId="{5A8A1BB1-17D6-384F-88DD-19572DDF3CEC}" type="presOf" srcId="{F04DAC8C-F922-46F7-B470-3F077CCE1DEC}" destId="{66429D36-1CC7-0C44-A89C-ADD71DE022ED}" srcOrd="0" destOrd="0" presId="urn:microsoft.com/office/officeart/2005/8/layout/default"/>
    <dgm:cxn modelId="{798E17B2-256A-5A46-AC81-EFAF027C0B84}" type="presOf" srcId="{1B4137B7-B50C-43DA-A15F-FC4C0A4E0196}" destId="{9394B150-8CE2-3145-9C2D-F29183994B4B}" srcOrd="0" destOrd="0" presId="urn:microsoft.com/office/officeart/2005/8/layout/default"/>
    <dgm:cxn modelId="{45F9BDCD-0908-4C45-B1E3-81962CBCC8A3}" type="presOf" srcId="{DFB4D882-90A9-4946-9ED7-357DFF49C64B}" destId="{2458A2A1-2F7C-6749-9CB4-521CF9EADF94}" srcOrd="0" destOrd="0" presId="urn:microsoft.com/office/officeart/2005/8/layout/default"/>
    <dgm:cxn modelId="{8A292ED3-9974-478C-B1C0-9C7476FD601B}" srcId="{F04DAC8C-F922-46F7-B470-3F077CCE1DEC}" destId="{C99704A0-20C2-4A83-97CD-A2F9AC5BBAE5}" srcOrd="2" destOrd="0" parTransId="{CDD34F62-B5AE-4015-8A5D-C53B63301A58}" sibTransId="{2B27B72E-F190-409D-A0D2-D8344B4F7CFA}"/>
    <dgm:cxn modelId="{8B96A1F8-1710-4507-99DE-9D984590AED3}" srcId="{F04DAC8C-F922-46F7-B470-3F077CCE1DEC}" destId="{DFB4D882-90A9-4946-9ED7-357DFF49C64B}" srcOrd="3" destOrd="0" parTransId="{33E88BBA-934D-41C4-AD0A-CBF56DD798ED}" sibTransId="{B65EB0C1-A8AB-470A-A79E-7F17A6ADF71E}"/>
    <dgm:cxn modelId="{68341BF9-E3AF-114D-9F4E-2FAC222A1397}" type="presParOf" srcId="{66429D36-1CC7-0C44-A89C-ADD71DE022ED}" destId="{9394B150-8CE2-3145-9C2D-F29183994B4B}" srcOrd="0" destOrd="0" presId="urn:microsoft.com/office/officeart/2005/8/layout/default"/>
    <dgm:cxn modelId="{B1D7D7B1-EB79-6341-874D-124173C4ED84}" type="presParOf" srcId="{66429D36-1CC7-0C44-A89C-ADD71DE022ED}" destId="{DD958E60-0D49-EB4A-A2A6-3B6EC27CB4D7}" srcOrd="1" destOrd="0" presId="urn:microsoft.com/office/officeart/2005/8/layout/default"/>
    <dgm:cxn modelId="{44BFA735-1506-8145-9D13-0E75F3B954FE}" type="presParOf" srcId="{66429D36-1CC7-0C44-A89C-ADD71DE022ED}" destId="{CE52C123-7066-2140-9D99-3BF3F260191D}" srcOrd="2" destOrd="0" presId="urn:microsoft.com/office/officeart/2005/8/layout/default"/>
    <dgm:cxn modelId="{57D6741C-12FC-7045-9BFE-E3357B532E29}" type="presParOf" srcId="{66429D36-1CC7-0C44-A89C-ADD71DE022ED}" destId="{1C0B7FB9-AA76-A24C-A8A9-EC012C5399C7}" srcOrd="3" destOrd="0" presId="urn:microsoft.com/office/officeart/2005/8/layout/default"/>
    <dgm:cxn modelId="{CDB1F9BF-A233-1A4D-AC84-85B9EEF44475}" type="presParOf" srcId="{66429D36-1CC7-0C44-A89C-ADD71DE022ED}" destId="{11AE3AFC-A6C5-1241-AC5B-090CACF09F2F}" srcOrd="4" destOrd="0" presId="urn:microsoft.com/office/officeart/2005/8/layout/default"/>
    <dgm:cxn modelId="{0B222A34-8276-184B-9E4F-FCA943F7FEF1}" type="presParOf" srcId="{66429D36-1CC7-0C44-A89C-ADD71DE022ED}" destId="{255B95A0-09D2-3F49-8DCE-7E7AD3458736}" srcOrd="5" destOrd="0" presId="urn:microsoft.com/office/officeart/2005/8/layout/default"/>
    <dgm:cxn modelId="{13F87482-702C-D14B-9B0A-6A5A08A12EA9}" type="presParOf" srcId="{66429D36-1CC7-0C44-A89C-ADD71DE022ED}" destId="{2458A2A1-2F7C-6749-9CB4-521CF9EADF94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94B150-8CE2-3145-9C2D-F29183994B4B}">
      <dsp:nvSpPr>
        <dsp:cNvPr id="0" name=""/>
        <dsp:cNvSpPr/>
      </dsp:nvSpPr>
      <dsp:spPr>
        <a:xfrm>
          <a:off x="596" y="1430995"/>
          <a:ext cx="2325719" cy="139543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Je begrijpt welke onderdelen worden </a:t>
          </a:r>
          <a:r>
            <a:rPr lang="nl-NL" sz="1800" kern="1200" dirty="0" err="1"/>
            <a:t>meegnomen</a:t>
          </a:r>
          <a:r>
            <a:rPr lang="nl-NL" sz="1800" kern="1200" dirty="0"/>
            <a:t> bij het bepalen energiebehoefte</a:t>
          </a:r>
          <a:endParaRPr lang="en-US" sz="1800" kern="1200" dirty="0"/>
        </a:p>
      </dsp:txBody>
      <dsp:txXfrm>
        <a:off x="596" y="1430995"/>
        <a:ext cx="2325719" cy="1395431"/>
      </dsp:txXfrm>
    </dsp:sp>
    <dsp:sp modelId="{CE52C123-7066-2140-9D99-3BF3F260191D}">
      <dsp:nvSpPr>
        <dsp:cNvPr id="0" name=""/>
        <dsp:cNvSpPr/>
      </dsp:nvSpPr>
      <dsp:spPr>
        <a:xfrm>
          <a:off x="2442485" y="1446359"/>
          <a:ext cx="2325719" cy="1395431"/>
        </a:xfrm>
        <a:prstGeom prst="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Je kunt de macronutriënten onderscheiden en fysiologische functie </a:t>
          </a:r>
          <a:endParaRPr lang="en-US" sz="1800" kern="1200" dirty="0"/>
        </a:p>
      </dsp:txBody>
      <dsp:txXfrm>
        <a:off x="2442485" y="1446359"/>
        <a:ext cx="2325719" cy="1395431"/>
      </dsp:txXfrm>
    </dsp:sp>
    <dsp:sp modelId="{11AE3AFC-A6C5-1241-AC5B-090CACF09F2F}">
      <dsp:nvSpPr>
        <dsp:cNvPr id="0" name=""/>
        <dsp:cNvSpPr/>
      </dsp:nvSpPr>
      <dsp:spPr>
        <a:xfrm>
          <a:off x="596" y="3058998"/>
          <a:ext cx="2325719" cy="1395431"/>
        </a:xfrm>
        <a:prstGeom prst="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Kan je uitleggen wat beweegrichtlijnen inhouden. </a:t>
          </a:r>
          <a:endParaRPr lang="en-US" sz="1800" kern="1200" dirty="0"/>
        </a:p>
      </dsp:txBody>
      <dsp:txXfrm>
        <a:off x="596" y="3058998"/>
        <a:ext cx="2325719" cy="1395431"/>
      </dsp:txXfrm>
    </dsp:sp>
    <dsp:sp modelId="{2458A2A1-2F7C-6749-9CB4-521CF9EADF94}">
      <dsp:nvSpPr>
        <dsp:cNvPr id="0" name=""/>
        <dsp:cNvSpPr/>
      </dsp:nvSpPr>
      <dsp:spPr>
        <a:xfrm>
          <a:off x="2558887" y="3058998"/>
          <a:ext cx="2325719" cy="1395431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Je </a:t>
          </a:r>
          <a:r>
            <a:rPr lang="en-US" sz="1800" kern="1200" dirty="0" err="1"/>
            <a:t>kent</a:t>
          </a:r>
          <a:r>
            <a:rPr lang="en-US" sz="1800" kern="1200" dirty="0"/>
            <a:t> de </a:t>
          </a:r>
          <a:r>
            <a:rPr lang="en-US" sz="1800" kern="1200" dirty="0" err="1"/>
            <a:t>verschillende</a:t>
          </a:r>
          <a:r>
            <a:rPr lang="en-US" sz="1800" kern="1200" dirty="0"/>
            <a:t> MET-</a:t>
          </a:r>
          <a:r>
            <a:rPr lang="en-US" sz="1800" kern="1200" dirty="0" err="1"/>
            <a:t>waarden</a:t>
          </a:r>
          <a:r>
            <a:rPr lang="en-US" sz="1800" kern="1200" dirty="0"/>
            <a:t> </a:t>
          </a:r>
          <a:r>
            <a:rPr lang="en-US" sz="1800" kern="1200" dirty="0" err="1"/>
            <a:t>bij</a:t>
          </a:r>
          <a:r>
            <a:rPr lang="en-US" sz="1800" kern="1200" dirty="0"/>
            <a:t> de </a:t>
          </a:r>
          <a:r>
            <a:rPr lang="en-US" sz="1800" kern="1200" dirty="0" err="1"/>
            <a:t>vormen</a:t>
          </a:r>
          <a:r>
            <a:rPr lang="en-US" sz="1800" kern="1200" dirty="0"/>
            <a:t> van </a:t>
          </a:r>
          <a:r>
            <a:rPr lang="en-US" sz="1800" kern="1200" dirty="0" err="1"/>
            <a:t>inspanning</a:t>
          </a:r>
          <a:endParaRPr lang="en-US" sz="1800" kern="1200" dirty="0"/>
        </a:p>
      </dsp:txBody>
      <dsp:txXfrm>
        <a:off x="2558887" y="3058998"/>
        <a:ext cx="2325719" cy="13954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EDB85-33FC-4A69-9DFD-136F81759AA9}" type="datetimeFigureOut">
              <a:rPr lang="nl-NL" smtClean="0"/>
              <a:t>28-01-2024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B2F546-1CA4-44C8-AEED-2ACB78C014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7252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2F546-1CA4-44C8-AEED-2ACB78C014E5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8519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E120BA-BA3E-3844-A57E-D1CF5496625E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7818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Verschil zakje suiker in een glas water en bijvoorbeeld  havermout in een glas water.</a:t>
            </a:r>
          </a:p>
          <a:p>
            <a:r>
              <a:rPr lang="nl-NL" dirty="0"/>
              <a:t>Dat is hetzelfde wat er in je lichaam gebeurt.</a:t>
            </a:r>
          </a:p>
          <a:p>
            <a:r>
              <a:rPr lang="nl-NL" dirty="0"/>
              <a:t>Uitleg volgende plaatje suikerspiegel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3E7C2F-52BD-DF45-BD4B-943437DEF82D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2144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B8C451-1076-AD40-B949-51FF5B40C095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2626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B8C451-1076-AD40-B949-51FF5B40C095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8230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Beweegrichtlijnen 2017 advies van de gezondheidsraad. Verlaagt het risico op chronische ziekten als diabetes, kanker en hart- en vaatziekten en depressieve symptomen en bij ouderen botbreuken.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E7C2F-52BD-DF45-BD4B-943437DEF82D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2833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9392B0-E28D-BC43-B026-9C9FEF30B7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0E725A9-7B71-B34D-A22F-0A56717D60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016AF32-EDF0-9D4C-9A0B-CD8082E5B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860D-70B9-4387-B7D1-1CB2A52799CB}" type="datetimeFigureOut">
              <a:rPr lang="nl-NL" smtClean="0"/>
              <a:t>28-01-2024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7FC2F05-1F0E-524A-AE83-7333E3E9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27A992C-40EC-2640-8BA6-44A43E0EF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6777-C33B-46BC-84AC-9B65F04E36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9131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E68DF3-E992-C644-BB19-6D4FDCFC9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6F04A27-F54C-3C41-A526-81981D66E5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27A4DC-BE24-254C-BA3E-854E3AC7C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860D-70B9-4387-B7D1-1CB2A52799CB}" type="datetimeFigureOut">
              <a:rPr lang="nl-NL" smtClean="0"/>
              <a:t>28-01-2024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97A1D1C-04C5-9142-99BC-ED8127A69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CCE64D-B96D-3C4B-AEB3-AB1B6CE8B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6777-C33B-46BC-84AC-9B65F04E36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9531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ACDBAC07-95D8-1C4E-BFB2-E3387C6511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469C662-86F3-024C-8660-CDF5E45B55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EC0C620-09FB-1B4E-9054-6AC89E79E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860D-70B9-4387-B7D1-1CB2A52799CB}" type="datetimeFigureOut">
              <a:rPr lang="nl-NL" smtClean="0"/>
              <a:t>28-01-2024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9D6B9A5-F142-6243-A057-20A184803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06F97C0-FEF1-D044-BD06-96DD9F7CE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6777-C33B-46BC-84AC-9B65F04E36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8968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B1599C-0ECC-A649-86F7-151E70CE86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54C298B-613A-0946-BBBE-DF043C8010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23A8147-07B5-B346-9410-A88B66C51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A9B69-1A1A-A14E-97D7-0C86E92654C6}" type="datetimeFigureOut">
              <a:rPr lang="nl-NL" smtClean="0"/>
              <a:t>28-01-2024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2053535-A2EF-1B4C-B9F0-1FB5DB3B2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54BE1C2-EEAC-E34E-9BC8-754950E78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3200F-70E7-E849-A2C9-29E3F593D4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8790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B47C80-AE3F-7548-8419-5B1CE881B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6E5E1B1-9E68-3641-9263-C7C2BB2EA8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A2F6415-F12E-B04C-BBE2-676E6BF76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A9B69-1A1A-A14E-97D7-0C86E92654C6}" type="datetimeFigureOut">
              <a:rPr lang="nl-NL" smtClean="0"/>
              <a:t>28-01-2024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FC750EB-E22D-9B40-A214-E68EE20D9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0ADFA5F-7E2F-1D48-9E68-1A95B66E6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3200F-70E7-E849-A2C9-29E3F593D4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9010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0FD225-943A-AE42-B2BF-6675F6DB9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824F247-08B8-0847-B66D-4D25733DBF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4BB004F-15FA-C84A-A050-1FBF73FC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A9B69-1A1A-A14E-97D7-0C86E92654C6}" type="datetimeFigureOut">
              <a:rPr lang="nl-NL" smtClean="0"/>
              <a:t>28-01-2024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D4AF8B1-9055-324B-9C0F-08D6530DA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4735710-EA90-5C41-A380-A8DB3A528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3200F-70E7-E849-A2C9-29E3F593D4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97334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96A36D-93A8-9F47-9DCD-D4B421C33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C3DBAB3-27D4-9F4F-9D24-630551E9DC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A736C04-E84A-064C-82A9-9F451A0C9C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AE27BF2-56DB-2642-9356-976089C5C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A9B69-1A1A-A14E-97D7-0C86E92654C6}" type="datetimeFigureOut">
              <a:rPr lang="nl-NL" smtClean="0"/>
              <a:t>28-01-2024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71788B5-E69D-484F-AE19-EC7B8A6E2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57BF19E-E447-F74F-91EE-7DD7839FF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3200F-70E7-E849-A2C9-29E3F593D4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1751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46F150-1AF6-D845-A2F9-7ED7A43F9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BD28DD7-DCD1-044E-BE4B-89C825220F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4B8ECEA-0B0F-194B-BB81-869E8FB9A7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6192C39-186E-CB48-B456-8E3B3659BF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E9083EB-C7B2-3347-B830-5789E4358C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9AE9CEE-F53B-A549-B84C-9352FE145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A9B69-1A1A-A14E-97D7-0C86E92654C6}" type="datetimeFigureOut">
              <a:rPr lang="nl-NL" smtClean="0"/>
              <a:t>28-01-2024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8FD4963-DD5C-C249-ACD6-D5C53BC51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D3E4F6D8-1955-FF43-BFD3-394A66C9D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3200F-70E7-E849-A2C9-29E3F593D4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77808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FE2DBF-646B-FE4D-B242-EB3B4BA4F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F266B1B-FFCD-7040-A97E-0C0F726AF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A9B69-1A1A-A14E-97D7-0C86E92654C6}" type="datetimeFigureOut">
              <a:rPr lang="nl-NL" smtClean="0"/>
              <a:t>28-01-2024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A7C8460-1E9B-C84E-8F4F-0C8D0CFF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6A9EC2E-A25D-804C-BAFE-99C26B8C8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3200F-70E7-E849-A2C9-29E3F593D4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275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B39A3E9-3F32-F148-BD7E-E10C50535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A9B69-1A1A-A14E-97D7-0C86E92654C6}" type="datetimeFigureOut">
              <a:rPr lang="nl-NL" smtClean="0"/>
              <a:t>28-01-2024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EF1E2F3-32C5-974B-8F66-C871F6036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77AF08C-CAFB-AC4F-A8AF-000F90A72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3200F-70E7-E849-A2C9-29E3F593D4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3978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073BD3-24DD-824E-A9D7-346F7CBCC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9812BF1-C967-2E4F-94C4-2A7E8A2FD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C2D94CE-9C85-7042-93FD-41DF66712F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38123ED-E84B-6E44-BBE2-419EB60E4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A9B69-1A1A-A14E-97D7-0C86E92654C6}" type="datetimeFigureOut">
              <a:rPr lang="nl-NL" smtClean="0"/>
              <a:t>28-01-2024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047D52D-7ED0-014E-B6D0-25E312FB1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7CFF07C-A737-5B4E-B32E-8C018B2B8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3200F-70E7-E849-A2C9-29E3F593D4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6484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57F93E-CDA9-9344-A57B-45EC423A2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B484EF4-5FE8-F043-B94B-9C82E6035F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D6AC0D5-220B-D346-A38A-0A78BD384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860D-70B9-4387-B7D1-1CB2A52799CB}" type="datetimeFigureOut">
              <a:rPr lang="nl-NL" smtClean="0"/>
              <a:t>28-01-2024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692D67A-6C0B-7342-84A4-7675B888C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23208A7-3586-3441-9BCA-49283D148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6777-C33B-46BC-84AC-9B65F04E36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2778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B16FF1-F504-F44D-B5C0-C87CC550E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A6B5DA8-7A2E-F74B-B1FB-435BB925A5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980D403-A0F6-7349-9587-3BB30ED058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9508EE2-6852-0248-B5B0-B39D2B057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A9B69-1A1A-A14E-97D7-0C86E92654C6}" type="datetimeFigureOut">
              <a:rPr lang="nl-NL" smtClean="0"/>
              <a:t>28-01-2024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EA50C9D-F6D1-F445-8497-3E898D484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659FBAD-A099-C744-8D34-D101C91ED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3200F-70E7-E849-A2C9-29E3F593D4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98176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E387FD-8B4F-7A47-B4A7-7BDDCF05F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BF4111A-B68D-1140-AC54-C04A08B45A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8C64050-4B1D-FB49-AEA9-DE67ED202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A9B69-1A1A-A14E-97D7-0C86E92654C6}" type="datetimeFigureOut">
              <a:rPr lang="nl-NL" smtClean="0"/>
              <a:t>28-01-2024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D47DE2F-93CC-734A-A20A-979A7EE95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933B96E-B764-2046-9B67-9DB940927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3200F-70E7-E849-A2C9-29E3F593D4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66152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5774769-3A1D-2C43-8990-BD8D86FFFC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4D78033-AFE8-1540-91AA-69E4A26940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89C4E4F-9C7D-014D-832D-1BA68E923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A9B69-1A1A-A14E-97D7-0C86E92654C6}" type="datetimeFigureOut">
              <a:rPr lang="nl-NL" smtClean="0"/>
              <a:t>28-01-2024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83C950-CF7A-F74A-99AF-9A6EDA4A3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D78A02C-FC8F-BD49-8684-FFEF53B3A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3200F-70E7-E849-A2C9-29E3F593D4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90192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94B95D-4BEF-7341-ACFA-92EDD696B8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D2D41E2-8488-604A-A278-DBF039CB80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78A69FA-9316-F94D-8982-DEA652225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1/28/24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D72FB98-B6EE-9446-971B-0722F254C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1CCB45C-385A-C34B-B68E-94188D21F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6008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92BEC4-FF57-CD47-AF8C-A31BF340F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D0F3C1F-3434-524F-89A8-AE027F7CA7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7238B08-C3A4-8D4C-AEDC-371302B22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1/28/24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A14484A-00E9-424F-BFF4-3E85C98C8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901E5DF-4271-A74B-8EED-345FD257D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7820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A20FDC-CB18-274E-8F09-F239D7D0D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D709217-E68A-EE4D-B5FC-26E85E9C21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2654DC3-3B6D-2249-B651-0E5FA5964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1/28/24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F7A69EA-DA00-F14B-B390-C29ACC506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CF8EA5-9074-3D4A-9BD1-3865D5722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4025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F5D699-4B6E-9E49-8217-AF9581B5E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1ECE4CD-2DBF-0B47-8FD7-7C0CD85600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0A33270-53B0-5B48-99FB-6F17C89AEF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F11EEE8-9B53-F84A-9EA0-C1EBE8A46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1/28/24</a:t>
            </a:fld>
            <a:endParaRPr lang="en-US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D385F14-C24F-6441-AD04-367F9C286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BE74D8A-1DA0-3D40-B6C7-456D7C89A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8765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BBC8F4-14C2-A34B-959F-EDDB76CD7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9CCABFD-C15B-B740-99B4-91E03DE8FD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62E045E-8D65-5546-815F-EDD186B034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6C7302C-20D5-3048-8D9F-F9EC56E0E3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6AB85C0-7E07-A54D-911E-05E858037B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B19895C-1979-0341-BCB9-E0C5EB288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1/28/24</a:t>
            </a:fld>
            <a:endParaRPr lang="en-US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70E34137-ACBA-4448-A2FD-52FB4B947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244B8C6-8301-DD44-A997-88070CCE7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8802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8AD4B2-2E46-694F-856E-116EBE856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FBAD044-1DFA-E149-9EE4-6F66823ED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1/28/24</a:t>
            </a:fld>
            <a:endParaRPr lang="en-US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886F353-8971-5F4C-AEBF-DDE05B5DE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BAB1B5F-71DB-9949-A0BC-C108AC019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0863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A7524491-C217-8E47-9FA6-1BCFFD12F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1/28/24</a:t>
            </a:fld>
            <a:endParaRPr lang="en-US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25F9923-7A87-9F45-9A22-F20B2AF83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B538DB1-6292-0040-A677-7508B338B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267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C848A6-7BE0-E54C-80EC-1E75DAF7B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7CF4047-0F46-1548-AA9E-AAEF2CD03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4D93EBB-54F3-AF46-91BE-1760532D5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860D-70B9-4387-B7D1-1CB2A52799CB}" type="datetimeFigureOut">
              <a:rPr lang="nl-NL" smtClean="0"/>
              <a:t>28-01-2024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EFE128F-EF05-054B-A7E9-2B3862DAF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AAAA148-CABB-F447-929F-8A2B721A7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6777-C33B-46BC-84AC-9B65F04E36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4853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9BA4F8-74C5-D349-897E-1AD4CB88A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97782CE-994F-894F-B98C-6597C2EC4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1D9751B-E195-024A-84FA-5972609A12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9EAFAD9-6DDF-0046-9503-63D32F739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1/28/24</a:t>
            </a:fld>
            <a:endParaRPr lang="en-US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979CE4B-1330-D848-B263-16CDBFA23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F917DA1-0637-7543-9DED-D5E667DD2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5766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305C73-0790-F24F-862E-4860D53BA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E4777D24-5283-6846-8A39-F7D91F5C05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4D5A810-8D27-214A-8808-3BAECE6FEB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9C5C461-3AD9-DC46-8C3C-49F96FE50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1/28/24</a:t>
            </a:fld>
            <a:endParaRPr lang="en-US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F682445-05A2-B14B-BACC-8F48B50BC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DA0C834-17B5-554E-A0B1-E0860CFB4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4528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E5A2A2-ADDA-6242-B911-009786FC6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4090C6D-97A9-BC46-A58D-982F9B4529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2F1BCB1-13F5-9D49-972B-3D20DE28F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1/28/24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E1B3459-8F85-4147-BB58-C9E47BC89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85B6D9B-CE37-9B49-BC02-F0FF6631F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2647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8288B9A-B9E8-6640-8DF8-A97FEBD897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24C9924-9357-C64E-9C14-BF29B6446B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12E6549-E2BF-1C41-B370-1CCA06CF0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1/28/24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5D9C491-0B54-C347-A1F1-07FB9141B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CF3C6FA-C87F-664C-A993-8EF8964C4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863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7EEA6C-2BE2-514E-9A29-F65875304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F6C8F2E-757B-914F-968F-95A648A730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06035E0-C17F-8448-8B60-40EF9EE54A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01667AC-E8B9-8241-8BB3-B38FAEF91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860D-70B9-4387-B7D1-1CB2A52799CB}" type="datetimeFigureOut">
              <a:rPr lang="nl-NL" smtClean="0"/>
              <a:t>28-01-2024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76322D1-A6CA-B847-A463-52212F03E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F35E466-05E5-0843-BAD4-10A22A4E5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6777-C33B-46BC-84AC-9B65F04E36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4469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DE49F9-58B3-CE4F-85D8-F2D43D13A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E91418E-0555-4944-BE11-5BB8299EA1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C9AF730-E77F-F64A-841E-66A0868E9F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5B106EA-D3AE-BA47-9EF4-62CD0CF24C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BCAA4C9-D36F-7444-917B-EF5EB94794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AAD153D6-139C-8F4D-8C7B-8A3BFF9F5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860D-70B9-4387-B7D1-1CB2A52799CB}" type="datetimeFigureOut">
              <a:rPr lang="nl-NL" smtClean="0"/>
              <a:t>28-01-2024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DE1EFB9E-27D5-B147-886F-967A486F1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C1AEC36-5650-2340-BEA9-B3454E5E0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6777-C33B-46BC-84AC-9B65F04E36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493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3A73FB-97C9-F64B-9583-42641704C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AC2E25D-0E86-B249-B365-6DC85D4A4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860D-70B9-4387-B7D1-1CB2A52799CB}" type="datetimeFigureOut">
              <a:rPr lang="nl-NL" smtClean="0"/>
              <a:t>28-01-2024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B792AFE-B02A-804E-824C-6EFD7B067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5BB6164-D63E-DA4B-A4F7-6A560CB44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6777-C33B-46BC-84AC-9B65F04E36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2502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2C68927-96CD-4C43-B232-5993DCADF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860D-70B9-4387-B7D1-1CB2A52799CB}" type="datetimeFigureOut">
              <a:rPr lang="nl-NL" smtClean="0"/>
              <a:t>28-01-2024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25174FE-BD11-7D4E-A3F0-A8E9EA0F4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2F26185-E519-874A-841A-CBFEC12EB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6777-C33B-46BC-84AC-9B65F04E36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0937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46AE06-6AEA-EA49-9173-5DA7575B8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9229D9E-0A66-FD47-AD92-C62B69822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A912B27-6B9E-A348-AF3A-666B93D0B6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D6280E8-04A0-644D-99DE-ED3722385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860D-70B9-4387-B7D1-1CB2A52799CB}" type="datetimeFigureOut">
              <a:rPr lang="nl-NL" smtClean="0"/>
              <a:t>28-01-2024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8958D6C-E744-9C43-9570-9066CAE17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F1F86EF-483F-4C48-9410-F813B59D3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6777-C33B-46BC-84AC-9B65F04E36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3971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063249-C948-774D-8D6E-8E102EBC5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EAFFD74-D778-5C46-A471-6B73C7B09F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CAE946D-EBFC-1742-B5E2-E29C9FE87B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5A34DEF-32A8-7748-BEC7-4693B48F4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860D-70B9-4387-B7D1-1CB2A52799CB}" type="datetimeFigureOut">
              <a:rPr lang="nl-NL" smtClean="0"/>
              <a:t>28-01-2024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4D5E45C-7DB2-1D43-B4BD-F587F0AF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067F2C9-A41E-4749-A45B-0C319DC55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6777-C33B-46BC-84AC-9B65F04E36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3529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48B95D7-5ED7-F440-9FE2-C77A8D730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6984E1A-8886-E549-8CC8-74964D5B60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2F80528-161B-EC40-A486-B17447E84D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6860D-70B9-4387-B7D1-1CB2A52799CB}" type="datetimeFigureOut">
              <a:rPr lang="nl-NL" smtClean="0"/>
              <a:t>28-01-2024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2862166-E747-FE47-A28F-04DA82D8FC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542997B-0ED1-C240-A32F-86D1D29E5D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86777-C33B-46BC-84AC-9B65F04E36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8530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842C18A-A6C5-2449-9EFF-C3487F7B0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C738C10-6171-5A47-BDB5-2934DD4BB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361694-B16A-3744-AA0F-9D4D8660DE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A9B69-1A1A-A14E-97D7-0C86E92654C6}" type="datetimeFigureOut">
              <a:rPr lang="nl-NL" smtClean="0"/>
              <a:t>28-01-2024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D8A50B-CCD5-8141-B1F8-13EA1889DD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094D2E2-57A1-6A43-894F-CCF77223B1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3200F-70E7-E849-A2C9-29E3F593D4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1613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BD10D2F2-16FC-614C-96B8-D1A81BE37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51896C9-6CAC-7F4C-8BEC-496492337C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9106EC5-6CB3-DB43-955D-7CA67ED827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1/28/24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B0AE7C7-78C5-0A4A-A2C6-1D378D9AFD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5DE8D37-D67D-A745-811C-08B0E9CABC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787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4.xml"/><Relationship Id="rId4" Type="http://schemas.openxmlformats.org/officeDocument/2006/relationships/hyperlink" Target="https://youtu.be/PXA1yLTMeAY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76mTZeiuKrc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utritionalassessment.mumc.nl/energiegebruik-berekene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97661" y="280374"/>
            <a:ext cx="8579095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22C422A0-577F-8A44-9A4A-7435DF886DC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6083" y="532655"/>
            <a:ext cx="8354890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4000" dirty="0">
                <a:solidFill>
                  <a:srgbClr val="FFFFFF"/>
                </a:solidFill>
              </a:rPr>
              <a:t>Lifestyle </a:t>
            </a:r>
            <a:r>
              <a:rPr lang="en-US" sz="4000" dirty="0" err="1">
                <a:solidFill>
                  <a:srgbClr val="FFFFFF"/>
                </a:solidFill>
              </a:rPr>
              <a:t>leerjaar</a:t>
            </a:r>
            <a:r>
              <a:rPr lang="en-US" sz="4000" dirty="0">
                <a:solidFill>
                  <a:srgbClr val="FFFFFF"/>
                </a:solidFill>
              </a:rPr>
              <a:t> 1, </a:t>
            </a:r>
            <a:r>
              <a:rPr lang="en-US" sz="4000" dirty="0" err="1">
                <a:solidFill>
                  <a:srgbClr val="FFFFFF"/>
                </a:solidFill>
              </a:rPr>
              <a:t>periode</a:t>
            </a:r>
            <a:r>
              <a:rPr lang="en-US" sz="4000" dirty="0">
                <a:solidFill>
                  <a:srgbClr val="FFFFFF"/>
                </a:solidFill>
              </a:rPr>
              <a:t> 2 week 9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72558" y="1522292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Afbeelding 7">
            <a:extLst>
              <a:ext uri="{FF2B5EF4-FFF2-40B4-BE49-F238E27FC236}">
                <a16:creationId xmlns:a16="http://schemas.microsoft.com/office/drawing/2014/main" id="{FCE17D3D-209E-2E4E-9F3D-B2BBFF8129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25" y="2426818"/>
            <a:ext cx="3997637" cy="3997637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8720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Afbeelding 9" descr="Afbeelding met boom, gras, buiten, plant&#10;&#10;Automatisch gegenereerde beschrijving">
            <a:extLst>
              <a:ext uri="{FF2B5EF4-FFF2-40B4-BE49-F238E27FC236}">
                <a16:creationId xmlns:a16="http://schemas.microsoft.com/office/drawing/2014/main" id="{7B15CEE8-C4C2-D540-AD13-2475C00A0B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804" y="3059952"/>
            <a:ext cx="4091938" cy="273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951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244CA0-D7AE-9746-A751-43DB7A360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727" y="970052"/>
            <a:ext cx="7886700" cy="994172"/>
          </a:xfrm>
        </p:spPr>
        <p:txBody>
          <a:bodyPr/>
          <a:lstStyle/>
          <a:p>
            <a:r>
              <a:rPr lang="nl-NL" dirty="0"/>
              <a:t>Samenstelling en variatie van belang!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2B2FEDD-468E-7E4C-A195-67C21B9B2E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0727" y="1927581"/>
            <a:ext cx="4504998" cy="376007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l-NL" dirty="0">
                <a:solidFill>
                  <a:schemeClr val="tx2"/>
                </a:solidFill>
              </a:rPr>
              <a:t>Voedsel levert:</a:t>
            </a:r>
          </a:p>
          <a:p>
            <a:pPr marL="0" indent="0">
              <a:buNone/>
            </a:pPr>
            <a:r>
              <a:rPr lang="nl-NL" dirty="0">
                <a:solidFill>
                  <a:schemeClr val="tx2"/>
                </a:solidFill>
              </a:rPr>
              <a:t>Regulerende en beschermende stoffen</a:t>
            </a:r>
          </a:p>
          <a:p>
            <a:pPr marL="192881" indent="-192881">
              <a:buFont typeface="Courier New" panose="02070309020205020404" pitchFamily="49" charset="0"/>
              <a:buChar char="o"/>
            </a:pPr>
            <a:r>
              <a:rPr lang="nl-NL" dirty="0">
                <a:solidFill>
                  <a:srgbClr val="45A248"/>
                </a:solidFill>
              </a:rPr>
              <a:t>Vit</a:t>
            </a:r>
            <a:r>
              <a:rPr lang="nl-NL" dirty="0">
                <a:solidFill>
                  <a:srgbClr val="D77095"/>
                </a:solidFill>
              </a:rPr>
              <a:t>am</a:t>
            </a:r>
            <a:r>
              <a:rPr lang="nl-NL" dirty="0">
                <a:solidFill>
                  <a:srgbClr val="EECB11"/>
                </a:solidFill>
              </a:rPr>
              <a:t>in</a:t>
            </a:r>
            <a:r>
              <a:rPr lang="nl-NL" dirty="0">
                <a:solidFill>
                  <a:srgbClr val="EA7822"/>
                </a:solidFill>
              </a:rPr>
              <a:t>es</a:t>
            </a:r>
          </a:p>
          <a:p>
            <a:pPr marL="192881" indent="-192881">
              <a:buFont typeface="Courier New" panose="02070309020205020404" pitchFamily="49" charset="0"/>
              <a:buChar char="o"/>
            </a:pPr>
            <a:r>
              <a:rPr lang="nl-NL" dirty="0">
                <a:solidFill>
                  <a:srgbClr val="45A248"/>
                </a:solidFill>
              </a:rPr>
              <a:t>Mi</a:t>
            </a:r>
            <a:r>
              <a:rPr lang="nl-NL" dirty="0">
                <a:solidFill>
                  <a:srgbClr val="D77095"/>
                </a:solidFill>
              </a:rPr>
              <a:t>ne</a:t>
            </a:r>
            <a:r>
              <a:rPr lang="nl-NL" dirty="0">
                <a:solidFill>
                  <a:srgbClr val="F3CE19"/>
                </a:solidFill>
              </a:rPr>
              <a:t>ra</a:t>
            </a:r>
            <a:r>
              <a:rPr lang="nl-NL" dirty="0">
                <a:solidFill>
                  <a:schemeClr val="tx2"/>
                </a:solidFill>
              </a:rPr>
              <a:t>len</a:t>
            </a:r>
          </a:p>
          <a:p>
            <a:pPr marL="192881" indent="-192881">
              <a:buFont typeface="Courier New" panose="02070309020205020404" pitchFamily="49" charset="0"/>
              <a:buChar char="o"/>
            </a:pPr>
            <a:r>
              <a:rPr lang="nl-NL" dirty="0">
                <a:solidFill>
                  <a:schemeClr val="tx2"/>
                </a:solidFill>
              </a:rPr>
              <a:t>Voedings</a:t>
            </a:r>
            <a:r>
              <a:rPr lang="nl-NL" dirty="0">
                <a:solidFill>
                  <a:srgbClr val="42A049"/>
                </a:solidFill>
              </a:rPr>
              <a:t>vezel</a:t>
            </a:r>
          </a:p>
          <a:p>
            <a:pPr marL="192881" indent="-192881">
              <a:buFont typeface="Courier New" panose="02070309020205020404" pitchFamily="49" charset="0"/>
              <a:buChar char="o"/>
            </a:pPr>
            <a:r>
              <a:rPr lang="nl-NL" dirty="0">
                <a:solidFill>
                  <a:schemeClr val="accent1"/>
                </a:solidFill>
              </a:rPr>
              <a:t>Vocht</a:t>
            </a:r>
          </a:p>
          <a:p>
            <a:pPr marL="192881" indent="-192881">
              <a:buFont typeface="Courier New" panose="02070309020205020404" pitchFamily="49" charset="0"/>
              <a:buChar char="o"/>
            </a:pPr>
            <a:endParaRPr lang="nl-NL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dirty="0" err="1">
                <a:solidFill>
                  <a:schemeClr val="tx2"/>
                </a:solidFill>
              </a:rPr>
              <a:t>Brandstoffen</a:t>
            </a:r>
            <a:endParaRPr lang="en-US" dirty="0">
              <a:solidFill>
                <a:schemeClr val="tx2"/>
              </a:solidFill>
            </a:endParaRPr>
          </a:p>
          <a:p>
            <a:pPr marL="160735" indent="-160735">
              <a:buFont typeface="Courier New" panose="02070309020205020404" pitchFamily="49" charset="0"/>
              <a:buChar char="o"/>
            </a:pPr>
            <a:r>
              <a:rPr lang="en-US" dirty="0" err="1">
                <a:solidFill>
                  <a:srgbClr val="EA7822"/>
                </a:solidFill>
              </a:rPr>
              <a:t>Koolhydraten</a:t>
            </a:r>
            <a:endParaRPr lang="en-US" dirty="0">
              <a:solidFill>
                <a:srgbClr val="EA7822"/>
              </a:solidFill>
            </a:endParaRPr>
          </a:p>
          <a:p>
            <a:pPr marL="160735" indent="-160735">
              <a:buFont typeface="Courier New" panose="02070309020205020404" pitchFamily="49" charset="0"/>
              <a:buChar char="o"/>
            </a:pPr>
            <a:r>
              <a:rPr lang="en-US" dirty="0" err="1">
                <a:solidFill>
                  <a:srgbClr val="F3CE19"/>
                </a:solidFill>
              </a:rPr>
              <a:t>Vetten</a:t>
            </a:r>
            <a:endParaRPr lang="en-US" dirty="0">
              <a:solidFill>
                <a:srgbClr val="F3CE19"/>
              </a:solidFill>
            </a:endParaRPr>
          </a:p>
          <a:p>
            <a:pPr marL="160735" indent="-160735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FF0000"/>
                </a:solidFill>
              </a:rPr>
              <a:t>Alcohol </a:t>
            </a:r>
          </a:p>
          <a:p>
            <a:pPr marL="160735" indent="-160735">
              <a:buFont typeface="Courier New" panose="02070309020205020404" pitchFamily="49" charset="0"/>
              <a:buChar char="o"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chemeClr val="tx2"/>
                </a:solidFill>
              </a:rPr>
              <a:t>Bouwstoffen</a:t>
            </a:r>
          </a:p>
          <a:p>
            <a:pPr marL="192881" indent="-192881">
              <a:buFont typeface="Courier New" panose="02070309020205020404" pitchFamily="49" charset="0"/>
              <a:buChar char="o"/>
            </a:pPr>
            <a:r>
              <a:rPr lang="nl-NL" dirty="0">
                <a:solidFill>
                  <a:srgbClr val="D36C8F"/>
                </a:solidFill>
              </a:rPr>
              <a:t>Eiwitten</a:t>
            </a:r>
          </a:p>
          <a:p>
            <a:pPr marL="192881" indent="-192881">
              <a:buFont typeface="Courier New" panose="02070309020205020404" pitchFamily="49" charset="0"/>
              <a:buChar char="o"/>
            </a:pPr>
            <a:r>
              <a:rPr lang="nl-NL" dirty="0">
                <a:solidFill>
                  <a:srgbClr val="EECB11"/>
                </a:solidFill>
              </a:rPr>
              <a:t>Vetten</a:t>
            </a:r>
          </a:p>
          <a:p>
            <a:pPr marL="0" indent="0">
              <a:buNone/>
            </a:pPr>
            <a:endParaRPr lang="nl-NL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l-NL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077B1AD7-5F1E-E842-A3E3-C3629DA311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20207" y="1964224"/>
            <a:ext cx="4504998" cy="354490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nl-NL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653858C-E82C-2244-A4A0-EBBC243B6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927" y="2531213"/>
            <a:ext cx="3336347" cy="2552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6601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49267" y="1215562"/>
            <a:ext cx="0" cy="27432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83551" y="4332410"/>
            <a:ext cx="8579095" cy="138319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5653" y="4424729"/>
            <a:ext cx="8354891" cy="697835"/>
          </a:xfrm>
        </p:spPr>
        <p:txBody>
          <a:bodyPr vert="horz" lIns="68580" tIns="34290" rIns="68580" bIns="34290" rtlCol="0" anchor="b">
            <a:normAutofit/>
          </a:bodyPr>
          <a:lstStyle/>
          <a:p>
            <a:pPr algn="ctr"/>
            <a:r>
              <a:rPr lang="en-US" sz="4050" dirty="0" err="1">
                <a:solidFill>
                  <a:srgbClr val="FFFFFF"/>
                </a:solidFill>
              </a:rPr>
              <a:t>Voedingsstoffen</a:t>
            </a:r>
            <a:endParaRPr lang="en-US" sz="4050" dirty="0">
              <a:solidFill>
                <a:srgbClr val="FFFFFF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0" y="1302559"/>
            <a:ext cx="2569207" cy="256920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3F1B2680-0CDA-874C-957C-BFA19EF9C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3289297" y="1727759"/>
            <a:ext cx="2574993" cy="1718807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5050" y="1215562"/>
            <a:ext cx="0" cy="27432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fbeelding 5" descr="Afbeelding met tafel, glas, vaas, zitten&#10;&#10;Automatisch gegenereerde beschrijving">
            <a:extLst>
              <a:ext uri="{FF2B5EF4-FFF2-40B4-BE49-F238E27FC236}">
                <a16:creationId xmlns:a16="http://schemas.microsoft.com/office/drawing/2014/main" id="{8AC77E55-0A9D-BE4C-A298-2781592096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0604" y="1104784"/>
            <a:ext cx="2001317" cy="2998228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57350" y="5161268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2061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35719" y="1242459"/>
            <a:ext cx="7420600" cy="773412"/>
          </a:xfrm>
        </p:spPr>
        <p:txBody>
          <a:bodyPr anchor="b">
            <a:normAutofit/>
          </a:bodyPr>
          <a:lstStyle/>
          <a:p>
            <a:r>
              <a:rPr lang="nl-NL" dirty="0"/>
              <a:t>Koolhydraten 40%-70% van de totale kcal.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573" y="2799064"/>
            <a:ext cx="3598330" cy="2066609"/>
          </a:xfrm>
          <a:prstGeom prst="rect">
            <a:avLst/>
          </a:prstGeom>
        </p:spPr>
      </p:pic>
      <p:sp>
        <p:nvSpPr>
          <p:cNvPr id="13" name="Freeform: Shape 8">
            <a:extLst>
              <a:ext uri="{FF2B5EF4-FFF2-40B4-BE49-F238E27FC236}">
                <a16:creationId xmlns:a16="http://schemas.microsoft.com/office/drawing/2014/main" id="{C607803A-4E99-444E-94F7-8785CDDF5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585116" y="2270284"/>
            <a:ext cx="2456751" cy="2139981"/>
          </a:xfrm>
          <a:custGeom>
            <a:avLst/>
            <a:gdLst>
              <a:gd name="connsiteX0" fmla="*/ 3275668 w 3275668"/>
              <a:gd name="connsiteY0" fmla="*/ 2853308 h 2853308"/>
              <a:gd name="connsiteX1" fmla="*/ 655 w 3275668"/>
              <a:gd name="connsiteY1" fmla="*/ 2853308 h 2853308"/>
              <a:gd name="connsiteX2" fmla="*/ 0 w 3275668"/>
              <a:gd name="connsiteY2" fmla="*/ 2467565 h 2853308"/>
              <a:gd name="connsiteX3" fmla="*/ 2869894 w 3275668"/>
              <a:gd name="connsiteY3" fmla="*/ 2468888 h 2853308"/>
              <a:gd name="connsiteX4" fmla="*/ 2869894 w 3275668"/>
              <a:gd name="connsiteY4" fmla="*/ 0 h 2853308"/>
              <a:gd name="connsiteX5" fmla="*/ 3275668 w 3275668"/>
              <a:gd name="connsiteY5" fmla="*/ 0 h 285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5668" h="2853308">
                <a:moveTo>
                  <a:pt x="3275668" y="2853308"/>
                </a:moveTo>
                <a:lnTo>
                  <a:pt x="655" y="2853308"/>
                </a:lnTo>
                <a:cubicBezTo>
                  <a:pt x="-655" y="2720171"/>
                  <a:pt x="1310" y="2600702"/>
                  <a:pt x="0" y="2467565"/>
                </a:cubicBezTo>
                <a:lnTo>
                  <a:pt x="2869894" y="2468888"/>
                </a:lnTo>
                <a:lnTo>
                  <a:pt x="2869894" y="0"/>
                </a:lnTo>
                <a:lnTo>
                  <a:pt x="3275668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4" name="Freeform: Shape 10">
            <a:extLst>
              <a:ext uri="{FF2B5EF4-FFF2-40B4-BE49-F238E27FC236}">
                <a16:creationId xmlns:a16="http://schemas.microsoft.com/office/drawing/2014/main" id="{2989BE6A-C309-418E-8ADD-1616A9805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41867" y="3274147"/>
            <a:ext cx="2432214" cy="2121117"/>
          </a:xfrm>
          <a:custGeom>
            <a:avLst/>
            <a:gdLst>
              <a:gd name="connsiteX0" fmla="*/ 2837178 w 3242952"/>
              <a:gd name="connsiteY0" fmla="*/ 0 h 2828156"/>
              <a:gd name="connsiteX1" fmla="*/ 3242952 w 3242952"/>
              <a:gd name="connsiteY1" fmla="*/ 0 h 2828156"/>
              <a:gd name="connsiteX2" fmla="*/ 3242952 w 3242952"/>
              <a:gd name="connsiteY2" fmla="*/ 2828156 h 2828156"/>
              <a:gd name="connsiteX3" fmla="*/ 0 w 3242952"/>
              <a:gd name="connsiteY3" fmla="*/ 2828156 h 2828156"/>
              <a:gd name="connsiteX4" fmla="*/ 0 w 3242952"/>
              <a:gd name="connsiteY4" fmla="*/ 2442859 h 2828156"/>
              <a:gd name="connsiteX5" fmla="*/ 2837178 w 3242952"/>
              <a:gd name="connsiteY5" fmla="*/ 2443295 h 28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42952" h="2828156">
                <a:moveTo>
                  <a:pt x="2837178" y="0"/>
                </a:moveTo>
                <a:lnTo>
                  <a:pt x="3242952" y="0"/>
                </a:lnTo>
                <a:lnTo>
                  <a:pt x="3242952" y="2828156"/>
                </a:lnTo>
                <a:lnTo>
                  <a:pt x="0" y="2828156"/>
                </a:lnTo>
                <a:lnTo>
                  <a:pt x="0" y="2442859"/>
                </a:lnTo>
                <a:lnTo>
                  <a:pt x="2837178" y="2443295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pPr defTabSz="685800"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836030" y="2566614"/>
            <a:ext cx="2720297" cy="2540359"/>
          </a:xfrm>
        </p:spPr>
        <p:txBody>
          <a:bodyPr anchor="ctr">
            <a:normAutofit lnSpcReduction="10000"/>
          </a:bodyPr>
          <a:lstStyle/>
          <a:p>
            <a:r>
              <a:rPr lang="nl-NL" sz="1650" dirty="0"/>
              <a:t>Brandstof, reservebrandstof in de vorm van glycogeen in spieren en lever.</a:t>
            </a:r>
          </a:p>
          <a:p>
            <a:r>
              <a:rPr lang="nl-NL" sz="1650" dirty="0"/>
              <a:t>Handhaven bloedglucosegehalte.</a:t>
            </a:r>
          </a:p>
          <a:p>
            <a:r>
              <a:rPr lang="nl-NL" sz="1650" dirty="0"/>
              <a:t>Leveren snel energie (sneller dan vet).</a:t>
            </a:r>
          </a:p>
          <a:p>
            <a:r>
              <a:rPr lang="nl-NL" sz="1650" b="1" dirty="0"/>
              <a:t>1 gram koolhydraten levert 4 kilocalorieën. </a:t>
            </a:r>
          </a:p>
          <a:p>
            <a:endParaRPr lang="nl-NL" sz="1650" dirty="0"/>
          </a:p>
        </p:txBody>
      </p:sp>
    </p:spTree>
    <p:extLst>
      <p:ext uri="{BB962C8B-B14F-4D97-AF65-F5344CB8AC3E}">
        <p14:creationId xmlns:p14="http://schemas.microsoft.com/office/powerpoint/2010/main" val="697831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647E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1217295"/>
            <a:ext cx="8428482" cy="44234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Tijdelijke aanduiding voor inhoud 4">
            <a:extLst>
              <a:ext uri="{FF2B5EF4-FFF2-40B4-BE49-F238E27FC236}">
                <a16:creationId xmlns:a16="http://schemas.microsoft.com/office/drawing/2014/main" id="{28124EEE-F842-9346-8077-BBD571D7B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361" y="1339850"/>
            <a:ext cx="6685278" cy="417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1097280"/>
            <a:ext cx="8661654" cy="466344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28650" y="1580158"/>
            <a:ext cx="2620772" cy="3697685"/>
          </a:xfrm>
        </p:spPr>
        <p:txBody>
          <a:bodyPr>
            <a:normAutofit/>
          </a:bodyPr>
          <a:lstStyle/>
          <a:p>
            <a:pPr algn="r"/>
            <a:r>
              <a:rPr lang="nl-NL" sz="1575">
                <a:solidFill>
                  <a:schemeClr val="accent1"/>
                </a:solidFill>
              </a:rPr>
              <a:t>Koolhydraten/voedingsvezels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400300"/>
            <a:ext cx="0" cy="20574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3732024" y="1580158"/>
            <a:ext cx="4783327" cy="3697685"/>
          </a:xfrm>
        </p:spPr>
        <p:txBody>
          <a:bodyPr anchor="ctr">
            <a:normAutofit/>
          </a:bodyPr>
          <a:lstStyle/>
          <a:p>
            <a:r>
              <a:rPr lang="nl-NL" sz="1275" dirty="0"/>
              <a:t>Zijn stoffen uit planten die mensen niet verteren, maar wel een belangrijke functie hebben in het lichaam.</a:t>
            </a:r>
          </a:p>
          <a:p>
            <a:r>
              <a:rPr lang="nl-NL" sz="1275" dirty="0"/>
              <a:t>Dus 30 en 40 gram per dag</a:t>
            </a:r>
          </a:p>
          <a:p>
            <a:r>
              <a:rPr lang="nl-NL" sz="1275" dirty="0"/>
              <a:t>Functie:</a:t>
            </a:r>
          </a:p>
          <a:p>
            <a:pPr lvl="1"/>
            <a:r>
              <a:rPr lang="nl-NL" sz="1275" dirty="0"/>
              <a:t>Stimuleren kauwproces</a:t>
            </a:r>
          </a:p>
          <a:p>
            <a:pPr lvl="1"/>
            <a:r>
              <a:rPr lang="nl-NL" sz="1275" dirty="0"/>
              <a:t>Remmend effect op de maagontleding</a:t>
            </a:r>
          </a:p>
          <a:p>
            <a:pPr lvl="1"/>
            <a:r>
              <a:rPr lang="nl-NL" sz="1275" dirty="0"/>
              <a:t>Ondersteunen bloedglucosespiegel</a:t>
            </a:r>
          </a:p>
          <a:p>
            <a:pPr lvl="1"/>
            <a:r>
              <a:rPr lang="nl-NL" sz="1275" dirty="0"/>
              <a:t>Zachtere ontlasting en bacteriegroei in darm en verlagen risico op darmontsteking vooral bij oudere mensen</a:t>
            </a:r>
          </a:p>
          <a:p>
            <a:pPr lvl="1"/>
            <a:r>
              <a:rPr lang="nl-NL" sz="1275" dirty="0"/>
              <a:t>Verlaging slechte cholesterol</a:t>
            </a:r>
          </a:p>
          <a:p>
            <a:pPr lvl="1"/>
            <a:r>
              <a:rPr lang="nl-NL" sz="1275" dirty="0"/>
              <a:t>Immuunsysteem </a:t>
            </a:r>
          </a:p>
          <a:p>
            <a:r>
              <a:rPr lang="nl-NL" sz="1275" dirty="0"/>
              <a:t>Eet fruit i.p.v. het te drinken. Vervang witte, rijst, pasta en brood door zilvervliesrijst, volkoren/bruin boord en pasta. Rauwkost of gedroogde vruchten i.p.v. chips en koek. Vervang vlees regelmatig door peulvruchten. Minimaal 250 gram groenten per dag.</a:t>
            </a:r>
          </a:p>
        </p:txBody>
      </p:sp>
    </p:spTree>
    <p:extLst>
      <p:ext uri="{BB962C8B-B14F-4D97-AF65-F5344CB8AC3E}">
        <p14:creationId xmlns:p14="http://schemas.microsoft.com/office/powerpoint/2010/main" val="10972891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83551" y="1114865"/>
            <a:ext cx="8579095" cy="138319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4555" y="1207184"/>
            <a:ext cx="8354891" cy="697835"/>
          </a:xfrm>
        </p:spPr>
        <p:txBody>
          <a:bodyPr vert="horz" lIns="68580" tIns="34290" rIns="68580" bIns="34290" rtlCol="0" anchor="b">
            <a:normAutofit/>
          </a:bodyPr>
          <a:lstStyle/>
          <a:p>
            <a:pPr algn="ctr"/>
            <a:r>
              <a:rPr lang="en-US" sz="4050">
                <a:solidFill>
                  <a:srgbClr val="FFFFFF"/>
                </a:solidFill>
              </a:rPr>
              <a:t>Bloedglucosespiegel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43000" y="2001479"/>
            <a:ext cx="6858000" cy="315001"/>
          </a:xfrm>
        </p:spPr>
        <p:txBody>
          <a:bodyPr vert="horz" lIns="68580" tIns="34290" rIns="68580" bIns="34290" rtlCol="0">
            <a:normAutofit/>
          </a:bodyPr>
          <a:lstStyle/>
          <a:p>
            <a:pPr marL="0" indent="0" algn="ctr">
              <a:buNone/>
            </a:pPr>
            <a:r>
              <a:rPr lang="en-US" sz="1500">
                <a:solidFill>
                  <a:srgbClr val="00BBEA"/>
                </a:solidFill>
              </a:rPr>
              <a:t>Glycemische index ( hoe snel stijgt de bloedglucosespiegel van een product)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57350" y="1943723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Tijdelijke aanduiding voor inhou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623" y="2739684"/>
            <a:ext cx="4425429" cy="299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8594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4" y="1090837"/>
            <a:ext cx="3249230" cy="4634664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085FEC2-479F-5642-8409-4025EA534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2" y="1414463"/>
            <a:ext cx="2871788" cy="3721893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</a:rPr>
              <a:t>Glucose-</a:t>
            </a:r>
            <a:r>
              <a:rPr lang="en-US" sz="2400" dirty="0" err="1">
                <a:solidFill>
                  <a:srgbClr val="FFFFFF"/>
                </a:solidFill>
              </a:rPr>
              <a:t>insuline</a:t>
            </a:r>
            <a:r>
              <a:rPr lang="en-US" sz="2400" dirty="0">
                <a:solidFill>
                  <a:srgbClr val="FFFFFF"/>
                </a:solidFill>
              </a:rPr>
              <a:t>, </a:t>
            </a:r>
            <a:r>
              <a:rPr lang="en-US" sz="2400" dirty="0" err="1">
                <a:solidFill>
                  <a:srgbClr val="FFFFFF"/>
                </a:solidFill>
              </a:rPr>
              <a:t>Glycogeen</a:t>
            </a:r>
            <a:r>
              <a:rPr lang="en-US" sz="2400" dirty="0">
                <a:solidFill>
                  <a:srgbClr val="FFFFFF"/>
                </a:solidFill>
              </a:rPr>
              <a:t>-glucagon</a:t>
            </a:r>
            <a:br>
              <a:rPr lang="en-US" sz="2400" dirty="0">
                <a:solidFill>
                  <a:srgbClr val="FFFFFF"/>
                </a:solidFill>
              </a:rPr>
            </a:br>
            <a:br>
              <a:rPr lang="en-US" sz="2400" dirty="0">
                <a:solidFill>
                  <a:srgbClr val="FFFFFF"/>
                </a:solidFill>
              </a:rPr>
            </a:br>
            <a:r>
              <a:rPr lang="en-US" sz="2400" dirty="0">
                <a:solidFill>
                  <a:srgbClr val="FFFFFF"/>
                </a:solidFill>
              </a:rPr>
              <a:t>,</a:t>
            </a:r>
            <a:br>
              <a:rPr lang="en-US" sz="3075" dirty="0">
                <a:solidFill>
                  <a:srgbClr val="FFFFFF"/>
                </a:solidFill>
              </a:rPr>
            </a:br>
            <a:endParaRPr lang="en-US" sz="3075" dirty="0">
              <a:solidFill>
                <a:srgbClr val="FFFFFF"/>
              </a:solidFill>
            </a:endParaRPr>
          </a:p>
        </p:txBody>
      </p:sp>
      <p:pic>
        <p:nvPicPr>
          <p:cNvPr id="5" name="Tijdelijke aanduiding voor inhoud 4" descr="Afbeelding met tekst, kaart&#10;&#10;Automatisch gegenereerde beschrijving">
            <a:extLst>
              <a:ext uri="{FF2B5EF4-FFF2-40B4-BE49-F238E27FC236}">
                <a16:creationId xmlns:a16="http://schemas.microsoft.com/office/drawing/2014/main" id="{773E0B12-16A3-9642-B71B-4E9D525AA7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90556" y="1226680"/>
            <a:ext cx="3464780" cy="441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2159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247097" y="-1951573"/>
            <a:ext cx="1016234" cy="8062627"/>
          </a:xfrm>
          <a:prstGeom prst="downArrow">
            <a:avLst>
              <a:gd name="adj1" fmla="val 100000"/>
              <a:gd name="adj2" fmla="val 22582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Tijdelijke aanduiding voor inhoud 4" descr="Afbeelding met voedsel&#10;&#10;Automatisch gegenereerde beschrijving">
            <a:extLst>
              <a:ext uri="{FF2B5EF4-FFF2-40B4-BE49-F238E27FC236}">
                <a16:creationId xmlns:a16="http://schemas.microsoft.com/office/drawing/2014/main" id="{D1232067-402B-A044-AB65-20568A0008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5597" y="3082529"/>
            <a:ext cx="3571875" cy="2107406"/>
          </a:xfrm>
        </p:spPr>
      </p:pic>
      <p:pic>
        <p:nvPicPr>
          <p:cNvPr id="7" name="Afbeelding 6" descr="Afbeelding met tafel&#10;&#10;Automatisch gegenereerde beschrijving">
            <a:extLst>
              <a:ext uri="{FF2B5EF4-FFF2-40B4-BE49-F238E27FC236}">
                <a16:creationId xmlns:a16="http://schemas.microsoft.com/office/drawing/2014/main" id="{24D487D1-A8E0-D443-A30F-BDEA4DBA8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7479" y="3082529"/>
            <a:ext cx="3925491" cy="210740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9BCA433-2760-EF40-B140-72195A3EE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1760332"/>
            <a:ext cx="7517549" cy="643421"/>
          </a:xfrm>
        </p:spPr>
        <p:txBody>
          <a:bodyPr>
            <a:normAutofit fontScale="90000"/>
          </a:bodyPr>
          <a:lstStyle/>
          <a:p>
            <a:r>
              <a:rPr lang="nl-NL" sz="3000" dirty="0">
                <a:solidFill>
                  <a:srgbClr val="FFFFFF"/>
                </a:solidFill>
              </a:rPr>
              <a:t>Suiker is suiker </a:t>
            </a:r>
            <a:r>
              <a:rPr lang="nl-NL" sz="3000" dirty="0">
                <a:solidFill>
                  <a:srgbClr val="FFFFFF"/>
                </a:solidFill>
                <a:hlinkClick r:id="rId4"/>
              </a:rPr>
              <a:t>https://youtu.be/PXA1yLTMeAY</a:t>
            </a:r>
            <a:br>
              <a:rPr lang="nl-NL" sz="3000" dirty="0">
                <a:solidFill>
                  <a:srgbClr val="FFFFFF"/>
                </a:solidFill>
              </a:rPr>
            </a:br>
            <a:endParaRPr lang="nl-NL" sz="3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7548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AAE94E3-A7DB-4868-B1E3-E49703488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57250"/>
            <a:ext cx="9143999" cy="51430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2170" y="1499385"/>
            <a:ext cx="3959556" cy="846051"/>
          </a:xfrm>
        </p:spPr>
        <p:txBody>
          <a:bodyPr anchor="ctr">
            <a:normAutofit/>
          </a:bodyPr>
          <a:lstStyle/>
          <a:p>
            <a:r>
              <a:rPr lang="nl-NL" sz="2550"/>
              <a:t>Eiwitten minimaal 0,8 gram per kg lichaamsgewicht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669863"/>
            <a:ext cx="266397" cy="505095"/>
            <a:chOff x="0" y="823811"/>
            <a:chExt cx="355196" cy="673460"/>
          </a:xfrm>
        </p:grpSpPr>
        <p:sp>
          <p:nvSpPr>
            <p:cNvPr id="30" name="Rectangle 1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1" name="Rectangle 1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32" name="Rectangle 21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8814" y="2450116"/>
            <a:ext cx="3731300" cy="2057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43039" y="2605129"/>
            <a:ext cx="3958550" cy="2984689"/>
          </a:xfrm>
        </p:spPr>
        <p:txBody>
          <a:bodyPr anchor="ctr">
            <a:normAutofit/>
          </a:bodyPr>
          <a:lstStyle/>
          <a:p>
            <a:r>
              <a:rPr lang="nl-NL" sz="1050" dirty="0"/>
              <a:t>Bouwstof voor het lichaam.</a:t>
            </a:r>
          </a:p>
          <a:p>
            <a:r>
              <a:rPr lang="nl-NL" sz="1050" dirty="0"/>
              <a:t>Herstel en opbouw van spieren en (bot)weefsel.</a:t>
            </a:r>
          </a:p>
          <a:p>
            <a:r>
              <a:rPr lang="nl-NL" sz="1050" dirty="0"/>
              <a:t>Spelen een belangrijke rol bij diverse fysiologische processen.</a:t>
            </a:r>
          </a:p>
          <a:p>
            <a:r>
              <a:rPr lang="nl-NL" sz="1050" dirty="0"/>
              <a:t>Eiwitten geven sneller een verzadigd gevoel.</a:t>
            </a:r>
          </a:p>
          <a:p>
            <a:r>
              <a:rPr lang="nl-NL" sz="1050" dirty="0"/>
              <a:t>Groepen mensen die meer eiwitten nodig hebben.</a:t>
            </a:r>
          </a:p>
          <a:p>
            <a:r>
              <a:rPr lang="nl-NL" sz="1050" dirty="0"/>
              <a:t>Ketens van aminozuren</a:t>
            </a:r>
          </a:p>
          <a:p>
            <a:r>
              <a:rPr lang="nl-NL" sz="1050" dirty="0"/>
              <a:t>Essentiele aminozuren alleen uit voedsel </a:t>
            </a:r>
          </a:p>
          <a:p>
            <a:r>
              <a:rPr lang="nl-NL" sz="1050" dirty="0"/>
              <a:t>Niet essentiële kan het lichaam zelf maken </a:t>
            </a:r>
          </a:p>
          <a:p>
            <a:r>
              <a:rPr lang="nl-NL" sz="1050" dirty="0"/>
              <a:t>Biologische waarde eiwitten.</a:t>
            </a:r>
          </a:p>
          <a:p>
            <a:r>
              <a:rPr lang="nl-NL" sz="1050" dirty="0"/>
              <a:t>Plantaardige en dierlijke eiwitten</a:t>
            </a:r>
          </a:p>
          <a:p>
            <a:r>
              <a:rPr lang="nl-NL" sz="1050" b="1" dirty="0"/>
              <a:t>4 kcal per gram</a:t>
            </a:r>
          </a:p>
          <a:p>
            <a:endParaRPr lang="nl-NL" sz="1050" dirty="0"/>
          </a:p>
          <a:p>
            <a:endParaRPr lang="nl-NL" sz="1050" dirty="0"/>
          </a:p>
          <a:p>
            <a:endParaRPr lang="nl-NL" sz="1050" dirty="0"/>
          </a:p>
        </p:txBody>
      </p:sp>
      <p:sp>
        <p:nvSpPr>
          <p:cNvPr id="33" name="Rectangle 23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857250"/>
            <a:ext cx="1120748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4" name="Rectangle 25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7265" y="1125336"/>
            <a:ext cx="3634116" cy="21926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804" y="1293669"/>
            <a:ext cx="2833601" cy="1889067"/>
          </a:xfrm>
          <a:prstGeom prst="rect">
            <a:avLst/>
          </a:prstGeom>
        </p:spPr>
      </p:pic>
      <p:sp>
        <p:nvSpPr>
          <p:cNvPr id="35" name="Rectangle 27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7265" y="3486360"/>
            <a:ext cx="3634116" cy="21926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Afbeelding 6" descr="Afbeelding met tafel&#10;&#10;Automatisch gegenereerde beschrijving">
            <a:extLst>
              <a:ext uri="{FF2B5EF4-FFF2-40B4-BE49-F238E27FC236}">
                <a16:creationId xmlns:a16="http://schemas.microsoft.com/office/drawing/2014/main" id="{B9FCD839-852E-6A4F-AB90-0623A7ACD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8064" y="3638171"/>
            <a:ext cx="2665683" cy="188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0491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10935" y="1329200"/>
            <a:ext cx="4817137" cy="1257452"/>
          </a:xfrm>
        </p:spPr>
        <p:txBody>
          <a:bodyPr>
            <a:normAutofit/>
          </a:bodyPr>
          <a:lstStyle/>
          <a:p>
            <a:r>
              <a:rPr lang="nl-NL" sz="2775" dirty="0"/>
              <a:t>Vetten 20%</a:t>
            </a:r>
            <a:r>
              <a:rPr lang="en-US" sz="2775" dirty="0"/>
              <a:t>-</a:t>
            </a:r>
            <a:r>
              <a:rPr lang="nl-NL" sz="2775" dirty="0"/>
              <a:t>40% (20-35% gewichtsafname)</a:t>
            </a:r>
            <a:br>
              <a:rPr lang="nl-NL" sz="2775" dirty="0"/>
            </a:br>
            <a:r>
              <a:rPr lang="nl-NL" sz="2775" dirty="0"/>
              <a:t>waarvan verzadigd vet max. 10%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E20FA99-AAAC-4AF3-9FAE-707420324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3477006" cy="5143500"/>
          </a:xfrm>
          <a:prstGeom prst="rect">
            <a:avLst/>
          </a:prstGeom>
          <a:solidFill>
            <a:srgbClr val="3032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Rounded Rectangle 9">
            <a:extLst>
              <a:ext uri="{FF2B5EF4-FFF2-40B4-BE49-F238E27FC236}">
                <a16:creationId xmlns:a16="http://schemas.microsoft.com/office/drawing/2014/main" id="{9573BE85-6043-4C3A-A7DD-483A0A5FB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474" y="1276806"/>
            <a:ext cx="2750058" cy="430439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" r="3" b="813"/>
          <a:stretch/>
        </p:blipFill>
        <p:spPr>
          <a:xfrm>
            <a:off x="486918" y="1399032"/>
            <a:ext cx="2503170" cy="4059936"/>
          </a:xfrm>
          <a:prstGeom prst="rect">
            <a:avLst/>
          </a:prstGeom>
          <a:effectLst/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10936" y="2686051"/>
            <a:ext cx="4817136" cy="2839064"/>
          </a:xfrm>
        </p:spPr>
        <p:txBody>
          <a:bodyPr>
            <a:normAutofit/>
          </a:bodyPr>
          <a:lstStyle/>
          <a:p>
            <a:r>
              <a:rPr lang="nl-NL" sz="1500" dirty="0"/>
              <a:t>Leverancier van voedingsstoffen en essentiële vetzuren                                   (vitamine A,D,E omega 3 en 6).</a:t>
            </a:r>
          </a:p>
          <a:p>
            <a:r>
              <a:rPr lang="nl-NL" sz="1500" dirty="0"/>
              <a:t>Opbouw cellen.</a:t>
            </a:r>
          </a:p>
          <a:p>
            <a:r>
              <a:rPr lang="nl-NL" sz="1500" dirty="0"/>
              <a:t>Isolatie.</a:t>
            </a:r>
          </a:p>
          <a:p>
            <a:r>
              <a:rPr lang="nl-NL" sz="1500" dirty="0"/>
              <a:t>Langere verzadiging door langer in de maag.</a:t>
            </a:r>
          </a:p>
          <a:p>
            <a:r>
              <a:rPr lang="nl-NL" sz="1500" dirty="0"/>
              <a:t>Verzadigde (V van verkeerd) en onverzadigde vetten (O van oké)</a:t>
            </a:r>
          </a:p>
          <a:p>
            <a:r>
              <a:rPr lang="nl-NL" sz="1500" dirty="0"/>
              <a:t>Levert meer kilocalorieën namelijk </a:t>
            </a:r>
            <a:r>
              <a:rPr lang="nl-NL" sz="1500" b="1" dirty="0"/>
              <a:t>9 kcal per gram</a:t>
            </a:r>
          </a:p>
          <a:p>
            <a:endParaRPr lang="nl-NL" sz="1500" dirty="0"/>
          </a:p>
        </p:txBody>
      </p:sp>
    </p:spTree>
    <p:extLst>
      <p:ext uri="{BB962C8B-B14F-4D97-AF65-F5344CB8AC3E}">
        <p14:creationId xmlns:p14="http://schemas.microsoft.com/office/powerpoint/2010/main" val="331854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60B3CE-4749-264D-B084-1CE52EF5E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1012004"/>
            <a:ext cx="2562119" cy="4795408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Leerdoelen vandaag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DAECB17F-6B66-4996-A0CF-3E8650FE74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6322868"/>
              </p:ext>
            </p:extLst>
          </p:nvPr>
        </p:nvGraphicFramePr>
        <p:xfrm>
          <a:off x="3895725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7221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83551" y="4332410"/>
            <a:ext cx="8579095" cy="138319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4555" y="4424729"/>
            <a:ext cx="8354891" cy="697835"/>
          </a:xfrm>
        </p:spPr>
        <p:txBody>
          <a:bodyPr vert="horz" lIns="68580" tIns="34290" rIns="68580" bIns="34290" rtlCol="0" anchor="b">
            <a:normAutofit/>
          </a:bodyPr>
          <a:lstStyle/>
          <a:p>
            <a:pPr algn="ctr"/>
            <a:r>
              <a:rPr lang="en-US" sz="4050">
                <a:solidFill>
                  <a:srgbClr val="FFFFFF"/>
                </a:solidFill>
              </a:rPr>
              <a:t>LDL &amp; HDL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0" y="1112695"/>
            <a:ext cx="8622616" cy="2948934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57350" y="5161268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69810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64F6814-96D5-4463-898E-405CC0C401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1098133"/>
            <a:ext cx="5380685" cy="4422557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6137" y="1337448"/>
            <a:ext cx="4653738" cy="1008731"/>
          </a:xfrm>
        </p:spPr>
        <p:txBody>
          <a:bodyPr>
            <a:normAutofit/>
          </a:bodyPr>
          <a:lstStyle/>
          <a:p>
            <a:r>
              <a:rPr lang="nl-NL" sz="3000"/>
              <a:t>Alcohol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616136" y="2448572"/>
            <a:ext cx="4653738" cy="2720188"/>
          </a:xfrm>
        </p:spPr>
        <p:txBody>
          <a:bodyPr>
            <a:normAutofit/>
          </a:bodyPr>
          <a:lstStyle/>
          <a:p>
            <a:r>
              <a:rPr lang="nl-NL" sz="1800" dirty="0"/>
              <a:t>1 gram alcohol levert 7 kilocalorieën.  </a:t>
            </a:r>
          </a:p>
          <a:p>
            <a:r>
              <a:rPr lang="nl-NL" sz="1800" dirty="0"/>
              <a:t>Een glas alcoholische drank bevat ongeveer 12 ml alcohol. Dat is ongeveer 10 gram. </a:t>
            </a:r>
          </a:p>
          <a:p>
            <a:r>
              <a:rPr lang="nl-NL" sz="1800" dirty="0"/>
              <a:t>Geen voedingsstof, maar kan wel worden opgeslagen in vet.</a:t>
            </a:r>
          </a:p>
          <a:p>
            <a:r>
              <a:rPr lang="nl-NL" sz="1800" dirty="0"/>
              <a:t>Stel op zaterdagavond worden 4 wijntjes gedronken. Hoeveel kcal is dit?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/>
          <a:srcRect l="15805" r="13021" b="2"/>
          <a:stretch/>
        </p:blipFill>
        <p:spPr>
          <a:xfrm>
            <a:off x="5872164" y="1087432"/>
            <a:ext cx="3031807" cy="17145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/>
          <a:srcRect l="5124" r="29035" b="-2"/>
          <a:stretch/>
        </p:blipFill>
        <p:spPr>
          <a:xfrm>
            <a:off x="5872163" y="2978944"/>
            <a:ext cx="3031808" cy="254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8726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51054FA-3E84-D64C-B55F-A1838EEB9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2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Nederlandse beweegrichtlijnen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D2AF67E1-7FE1-AC46-8470-A9281A48F7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2600" y="2032097"/>
            <a:ext cx="8178799" cy="3680459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A76AB82C-6033-7C44-8FA1-7C03CB7026F7}"/>
              </a:ext>
            </a:extLst>
          </p:cNvPr>
          <p:cNvSpPr/>
          <p:nvPr/>
        </p:nvSpPr>
        <p:spPr>
          <a:xfrm>
            <a:off x="2843808" y="5762766"/>
            <a:ext cx="20081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nl-NL" sz="1350" dirty="0">
                <a:hlinkClick r:id="rId4"/>
              </a:rPr>
              <a:t>Filmpje beweegrichtlijnen</a:t>
            </a:r>
            <a:endParaRPr lang="nl-NL" sz="1350" dirty="0"/>
          </a:p>
          <a:p>
            <a:pPr>
              <a:spcAft>
                <a:spcPts val="600"/>
              </a:spcAft>
            </a:pPr>
            <a:endParaRPr lang="nl-NL" sz="1350" dirty="0"/>
          </a:p>
        </p:txBody>
      </p:sp>
    </p:spTree>
    <p:extLst>
      <p:ext uri="{BB962C8B-B14F-4D97-AF65-F5344CB8AC3E}">
        <p14:creationId xmlns:p14="http://schemas.microsoft.com/office/powerpoint/2010/main" val="40747856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Metabolic</a:t>
            </a:r>
            <a:r>
              <a:rPr lang="nl-NL" dirty="0"/>
              <a:t> Equivalent of </a:t>
            </a:r>
            <a:r>
              <a:rPr lang="nl-NL" dirty="0" err="1"/>
              <a:t>Task</a:t>
            </a:r>
            <a:r>
              <a:rPr lang="nl-NL" dirty="0"/>
              <a:t>(MET)-waarde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445" y="1829966"/>
            <a:ext cx="5374433" cy="3660006"/>
          </a:xfrm>
        </p:spPr>
      </p:pic>
    </p:spTree>
    <p:extLst>
      <p:ext uri="{BB962C8B-B14F-4D97-AF65-F5344CB8AC3E}">
        <p14:creationId xmlns:p14="http://schemas.microsoft.com/office/powerpoint/2010/main" val="1991238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5E1AE87C-EC0C-0248-8F37-36314CFC1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394" y="4690067"/>
            <a:ext cx="8179546" cy="503655"/>
          </a:xfrm>
          <a:noFill/>
        </p:spPr>
        <p:txBody>
          <a:bodyPr vert="horz" lIns="68580" tIns="34290" rIns="68580" bIns="34290" rtlCol="0" anchor="ctr">
            <a:normAutofit/>
          </a:bodyPr>
          <a:lstStyle/>
          <a:p>
            <a:pPr algn="ctr"/>
            <a:r>
              <a:rPr lang="en-US" sz="3075"/>
              <a:t>Even terug naar de basis</a:t>
            </a:r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857251"/>
            <a:ext cx="9144002" cy="3616859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3422" y="1337318"/>
            <a:ext cx="6137157" cy="2910833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8" name="Tijdelijke aanduiding voor inhoud 7" descr="Afbeelding met tafel&#10;&#10;Automatisch gegenereerde beschrijving">
            <a:extLst>
              <a:ext uri="{FF2B5EF4-FFF2-40B4-BE49-F238E27FC236}">
                <a16:creationId xmlns:a16="http://schemas.microsoft.com/office/drawing/2014/main" id="{B21C37A9-A35D-AD40-8DCA-215722357F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470" r="1" b="6471"/>
          <a:stretch/>
        </p:blipFill>
        <p:spPr>
          <a:xfrm>
            <a:off x="1627522" y="1460754"/>
            <a:ext cx="5888957" cy="266600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816824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2600" y="321734"/>
            <a:ext cx="8178799" cy="1135737"/>
          </a:xfrm>
        </p:spPr>
        <p:txBody>
          <a:bodyPr>
            <a:normAutofit/>
          </a:bodyPr>
          <a:lstStyle/>
          <a:p>
            <a:r>
              <a:rPr lang="nl-NL" sz="3100"/>
              <a:t>Dagelijkse energiebehoefte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82601" y="1782981"/>
            <a:ext cx="3006288" cy="4393982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nl-NL" sz="1300" i="1" dirty="0"/>
              <a:t>Energiebehoefte bepalen</a:t>
            </a:r>
          </a:p>
          <a:p>
            <a:pPr marL="0" indent="0" fontAlgn="base">
              <a:buNone/>
            </a:pPr>
            <a:endParaRPr lang="nl-NL" sz="1300" i="1" dirty="0"/>
          </a:p>
          <a:p>
            <a:pPr marL="0" indent="0" fontAlgn="base">
              <a:buNone/>
            </a:pPr>
            <a:r>
              <a:rPr lang="nl-NL" sz="1300" i="1" dirty="0"/>
              <a:t>De energiebehoefte (de hoeveelheid kilocalorieën je nodig hebt op een dag) is opgebouwd uit de volgende onderdelen (2):</a:t>
            </a:r>
          </a:p>
          <a:p>
            <a:pPr marL="0" indent="0" fontAlgn="base">
              <a:buNone/>
            </a:pPr>
            <a:r>
              <a:rPr lang="nl-NL" sz="1300" i="1" dirty="0"/>
              <a:t>Ruststofwisseling/basaalmetabolisme: de hoeveelheid kilocalorieën die het lichaam gebruikt in rust (dus zonder beweging);</a:t>
            </a:r>
          </a:p>
          <a:p>
            <a:pPr marL="0" indent="0" fontAlgn="base">
              <a:buNone/>
            </a:pPr>
            <a:r>
              <a:rPr lang="nl-NL" sz="1300" i="1" dirty="0"/>
              <a:t>Het effect van bewegen: energie die je gebruikt om te kunnen bewegen;</a:t>
            </a:r>
          </a:p>
          <a:p>
            <a:pPr marL="0" indent="0" fontAlgn="base">
              <a:buNone/>
            </a:pPr>
            <a:r>
              <a:rPr lang="nl-NL" sz="1300" i="1" dirty="0"/>
              <a:t>het thermisch effect van voeding: de energie die nodig voor het verteren en omzetten van voeding en voedingsstoffen;</a:t>
            </a:r>
          </a:p>
          <a:p>
            <a:pPr marL="0" indent="0" fontAlgn="base">
              <a:buNone/>
            </a:pPr>
            <a:endParaRPr lang="nl-NL" sz="1300" i="1" dirty="0"/>
          </a:p>
          <a:p>
            <a:pPr marL="0" indent="0" fontAlgn="base">
              <a:buNone/>
            </a:pPr>
            <a:endParaRPr lang="nl-NL" sz="1300" dirty="0"/>
          </a:p>
          <a:p>
            <a:endParaRPr lang="nl-NL" sz="1300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14467" y="1"/>
            <a:ext cx="729532" cy="1935307"/>
            <a:chOff x="10918968" y="713127"/>
            <a:chExt cx="1273032" cy="2532832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760545" cy="2017580"/>
            <a:chOff x="0" y="4601497"/>
            <a:chExt cx="1014060" cy="2017580"/>
          </a:xfrm>
        </p:grpSpPr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1490" y="2821289"/>
            <a:ext cx="2285274" cy="2285274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685E772D-9856-C346-AA05-49AC582C37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6124" y="2088862"/>
            <a:ext cx="2285275" cy="374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33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EF095B-D51B-EE41-A507-A9FA13B4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bereken je hoeveel iemand nodig heeft?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41D6CF7-5E85-E643-99EE-66639DF7C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Harris en Benedict (herzien door Roza en </a:t>
            </a:r>
            <a:r>
              <a:rPr lang="nl-NL" dirty="0" err="1"/>
              <a:t>Shizgal</a:t>
            </a:r>
            <a:r>
              <a:rPr lang="nl-NL" dirty="0"/>
              <a:t>):</a:t>
            </a:r>
          </a:p>
          <a:p>
            <a:r>
              <a:rPr lang="nl-NL" b="1" dirty="0"/>
              <a:t>Mannen:</a:t>
            </a:r>
            <a:br>
              <a:rPr lang="nl-NL" dirty="0"/>
            </a:br>
            <a:r>
              <a:rPr lang="nl-NL" dirty="0"/>
              <a:t>88,362 + (13,397 x </a:t>
            </a:r>
            <a:r>
              <a:rPr lang="nl-NL" i="1" dirty="0"/>
              <a:t>gewicht in kilogrammen</a:t>
            </a:r>
            <a:r>
              <a:rPr lang="nl-NL" dirty="0"/>
              <a:t>) + (4,799 x </a:t>
            </a:r>
            <a:r>
              <a:rPr lang="nl-NL" i="1" dirty="0"/>
              <a:t>lichaamslengte in centimeters)</a:t>
            </a:r>
            <a:r>
              <a:rPr lang="nl-NL" dirty="0"/>
              <a:t> – (5,677 </a:t>
            </a:r>
            <a:r>
              <a:rPr lang="nl-NL" i="1" dirty="0"/>
              <a:t>x leeftijd in jaren</a:t>
            </a:r>
            <a:r>
              <a:rPr lang="nl-NL" dirty="0"/>
              <a:t>) = energieverbruik in rust ook wel BMR Basal </a:t>
            </a:r>
            <a:r>
              <a:rPr lang="nl-NL" dirty="0" err="1"/>
              <a:t>Metabolic</a:t>
            </a:r>
            <a:r>
              <a:rPr lang="nl-NL" dirty="0"/>
              <a:t> </a:t>
            </a:r>
            <a:r>
              <a:rPr lang="nl-NL" dirty="0" err="1"/>
              <a:t>Rate</a:t>
            </a:r>
            <a:endParaRPr lang="nl-NL" dirty="0"/>
          </a:p>
          <a:p>
            <a:r>
              <a:rPr lang="nl-NL" b="1" dirty="0"/>
              <a:t>Vrouwen:</a:t>
            </a:r>
            <a:br>
              <a:rPr lang="nl-NL" dirty="0"/>
            </a:br>
            <a:r>
              <a:rPr lang="nl-NL" dirty="0"/>
              <a:t>447,593 + (9,247 x </a:t>
            </a:r>
            <a:r>
              <a:rPr lang="nl-NL" i="1" dirty="0"/>
              <a:t>gewicht in kilogrammen</a:t>
            </a:r>
            <a:r>
              <a:rPr lang="nl-NL" dirty="0"/>
              <a:t>) + (3,098 x </a:t>
            </a:r>
            <a:r>
              <a:rPr lang="nl-NL" i="1" dirty="0"/>
              <a:t>lengte in centimeters) </a:t>
            </a:r>
            <a:r>
              <a:rPr lang="nl-NL" dirty="0"/>
              <a:t>– (4,330 </a:t>
            </a:r>
            <a:r>
              <a:rPr lang="nl-NL" i="1" dirty="0"/>
              <a:t>x leeftijd in jaren</a:t>
            </a:r>
            <a:r>
              <a:rPr lang="nl-NL" dirty="0"/>
              <a:t>) = energieverbruik in rust ook wel BMR Basal </a:t>
            </a:r>
            <a:r>
              <a:rPr lang="nl-NL" dirty="0" err="1"/>
              <a:t>Metabolic</a:t>
            </a:r>
            <a:r>
              <a:rPr lang="nl-NL" dirty="0"/>
              <a:t> </a:t>
            </a:r>
            <a:r>
              <a:rPr lang="nl-NL" dirty="0" err="1"/>
              <a:t>Rate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Waarom geslacht, gewicht, lengte en leeftijd?</a:t>
            </a:r>
          </a:p>
          <a:p>
            <a:pPr marL="0" indent="0">
              <a:buNone/>
            </a:pPr>
            <a:r>
              <a:rPr lang="nl-NL" dirty="0"/>
              <a:t>Bereken voor </a:t>
            </a:r>
            <a:r>
              <a:rPr lang="nl-NL"/>
              <a:t>een vrouw 170 cm </a:t>
            </a:r>
            <a:r>
              <a:rPr lang="nl-NL" dirty="0"/>
              <a:t>van 46 jaar met een gewicht van 62 kg</a:t>
            </a:r>
          </a:p>
        </p:txBody>
      </p:sp>
    </p:spTree>
    <p:extLst>
      <p:ext uri="{BB962C8B-B14F-4D97-AF65-F5344CB8AC3E}">
        <p14:creationId xmlns:p14="http://schemas.microsoft.com/office/powerpoint/2010/main" val="1387943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92DF22-FB01-B545-BEA1-F449EE80A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PAL (</a:t>
            </a:r>
            <a:r>
              <a:rPr lang="nl-NL" dirty="0" err="1"/>
              <a:t>physical</a:t>
            </a:r>
            <a:r>
              <a:rPr lang="nl-NL" dirty="0"/>
              <a:t> </a:t>
            </a:r>
            <a:r>
              <a:rPr lang="nl-NL" dirty="0" err="1"/>
              <a:t>activity</a:t>
            </a:r>
            <a:r>
              <a:rPr lang="nl-NL" dirty="0"/>
              <a:t> level) waarden: </a:t>
            </a:r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DBED585D-8EF2-1742-BCA9-B5BC2F8440A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532311" y="2189940"/>
          <a:ext cx="4079380" cy="3336564"/>
        </p:xfrm>
        <a:graphic>
          <a:graphicData uri="http://schemas.openxmlformats.org/drawingml/2006/table">
            <a:tbl>
              <a:tblPr/>
              <a:tblGrid>
                <a:gridCol w="2039690">
                  <a:extLst>
                    <a:ext uri="{9D8B030D-6E8A-4147-A177-3AD203B41FA5}">
                      <a16:colId xmlns:a16="http://schemas.microsoft.com/office/drawing/2014/main" val="4242989503"/>
                    </a:ext>
                  </a:extLst>
                </a:gridCol>
                <a:gridCol w="2039690">
                  <a:extLst>
                    <a:ext uri="{9D8B030D-6E8A-4147-A177-3AD203B41FA5}">
                      <a16:colId xmlns:a16="http://schemas.microsoft.com/office/drawing/2014/main" val="1443329881"/>
                    </a:ext>
                  </a:extLst>
                </a:gridCol>
              </a:tblGrid>
              <a:tr h="281774">
                <a:tc>
                  <a:txBody>
                    <a:bodyPr/>
                    <a:lstStyle/>
                    <a:p>
                      <a:pPr algn="l" fontAlgn="ctr"/>
                      <a:r>
                        <a:rPr lang="nl-NL" sz="1200" b="1">
                          <a:effectLst/>
                        </a:rPr>
                        <a:t>Levensstijl</a:t>
                      </a:r>
                    </a:p>
                  </a:txBody>
                  <a:tcPr marL="49447" marR="49447" marT="49447" marB="494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D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200" b="1">
                          <a:effectLst/>
                        </a:rPr>
                        <a:t>PAL-waarde</a:t>
                      </a:r>
                    </a:p>
                  </a:txBody>
                  <a:tcPr marL="49447" marR="49447" marT="49447" marB="494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D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415868"/>
                  </a:ext>
                </a:extLst>
              </a:tr>
              <a:tr h="464654">
                <a:tc>
                  <a:txBody>
                    <a:bodyPr/>
                    <a:lstStyle/>
                    <a:p>
                      <a:pPr algn="l" fontAlgn="t"/>
                      <a:r>
                        <a:rPr lang="nl-NL" sz="1200" b="1">
                          <a:effectLst/>
                        </a:rPr>
                        <a:t>Inactief: </a:t>
                      </a:r>
                      <a:br>
                        <a:rPr lang="nl-NL" sz="1200">
                          <a:effectLst/>
                        </a:rPr>
                      </a:br>
                      <a:r>
                        <a:rPr lang="nl-NL" sz="1200">
                          <a:effectLst/>
                        </a:rPr>
                        <a:t>Zittend werk (niet sporten)</a:t>
                      </a:r>
                    </a:p>
                  </a:txBody>
                  <a:tcPr marL="49447" marR="49447" marT="49447" marB="4944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200">
                          <a:effectLst/>
                        </a:rPr>
                        <a:t>1.2</a:t>
                      </a:r>
                    </a:p>
                  </a:txBody>
                  <a:tcPr marL="49447" marR="49447" marT="49447" marB="4944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9497959"/>
                  </a:ext>
                </a:extLst>
              </a:tr>
              <a:tr h="647534">
                <a:tc>
                  <a:txBody>
                    <a:bodyPr/>
                    <a:lstStyle/>
                    <a:p>
                      <a:pPr algn="l" fontAlgn="t"/>
                      <a:r>
                        <a:rPr lang="nl-NL" sz="1200" b="1">
                          <a:effectLst/>
                        </a:rPr>
                        <a:t>Licht actief: </a:t>
                      </a:r>
                      <a:br>
                        <a:rPr lang="nl-NL" sz="1200">
                          <a:effectLst/>
                        </a:rPr>
                      </a:br>
                      <a:r>
                        <a:rPr lang="nl-NL" sz="1200">
                          <a:effectLst/>
                        </a:rPr>
                        <a:t>Zittend werk (1-3 keer per week sporten)</a:t>
                      </a:r>
                    </a:p>
                  </a:txBody>
                  <a:tcPr marL="49447" marR="49447" marT="49447" marB="4944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200">
                          <a:effectLst/>
                        </a:rPr>
                        <a:t>1.4 - 1.5</a:t>
                      </a:r>
                    </a:p>
                  </a:txBody>
                  <a:tcPr marL="49447" marR="49447" marT="49447" marB="4944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3039571"/>
                  </a:ext>
                </a:extLst>
              </a:tr>
              <a:tr h="647534">
                <a:tc>
                  <a:txBody>
                    <a:bodyPr/>
                    <a:lstStyle/>
                    <a:p>
                      <a:pPr algn="l" fontAlgn="t"/>
                      <a:r>
                        <a:rPr lang="nl-NL" sz="1200" b="1">
                          <a:effectLst/>
                        </a:rPr>
                        <a:t>Gemiddeld actief:</a:t>
                      </a:r>
                      <a:br>
                        <a:rPr lang="nl-NL" sz="1200">
                          <a:effectLst/>
                        </a:rPr>
                      </a:br>
                      <a:r>
                        <a:rPr lang="nl-NL" sz="1200">
                          <a:effectLst/>
                        </a:rPr>
                        <a:t>Zittend werk (3-5 keer per week sporten)</a:t>
                      </a:r>
                    </a:p>
                  </a:txBody>
                  <a:tcPr marL="49447" marR="49447" marT="49447" marB="4944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200">
                          <a:effectLst/>
                        </a:rPr>
                        <a:t>1.6 - 1.7</a:t>
                      </a:r>
                    </a:p>
                  </a:txBody>
                  <a:tcPr marL="49447" marR="49447" marT="49447" marB="4944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412603"/>
                  </a:ext>
                </a:extLst>
              </a:tr>
              <a:tr h="647534">
                <a:tc>
                  <a:txBody>
                    <a:bodyPr/>
                    <a:lstStyle/>
                    <a:p>
                      <a:pPr algn="l" fontAlgn="t"/>
                      <a:r>
                        <a:rPr lang="nl-NL" sz="1200" b="1">
                          <a:effectLst/>
                        </a:rPr>
                        <a:t>Actief:</a:t>
                      </a:r>
                      <a:br>
                        <a:rPr lang="nl-NL" sz="1200">
                          <a:effectLst/>
                        </a:rPr>
                      </a:br>
                      <a:r>
                        <a:rPr lang="nl-NL" sz="1200">
                          <a:effectLst/>
                        </a:rPr>
                        <a:t>Staand werk (4-7 keer per week sporten)</a:t>
                      </a:r>
                    </a:p>
                  </a:txBody>
                  <a:tcPr marL="49447" marR="49447" marT="49447" marB="4944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200">
                          <a:effectLst/>
                        </a:rPr>
                        <a:t>1.8 - 1.9</a:t>
                      </a:r>
                    </a:p>
                  </a:txBody>
                  <a:tcPr marL="49447" marR="49447" marT="49447" marB="4944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2473769"/>
                  </a:ext>
                </a:extLst>
              </a:tr>
              <a:tr h="647534">
                <a:tc>
                  <a:txBody>
                    <a:bodyPr/>
                    <a:lstStyle/>
                    <a:p>
                      <a:pPr algn="l" fontAlgn="t"/>
                      <a:r>
                        <a:rPr lang="nl-NL" sz="1200" b="1">
                          <a:effectLst/>
                        </a:rPr>
                        <a:t>Zeer actief: </a:t>
                      </a:r>
                      <a:br>
                        <a:rPr lang="nl-NL" sz="1200">
                          <a:effectLst/>
                        </a:rPr>
                      </a:br>
                      <a:r>
                        <a:rPr lang="nl-NL" sz="1200">
                          <a:effectLst/>
                        </a:rPr>
                        <a:t>Zwaar werk (meerdere keren per dag sporten)</a:t>
                      </a:r>
                    </a:p>
                  </a:txBody>
                  <a:tcPr marL="49447" marR="49447" marT="49447" marB="4944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200" dirty="0">
                          <a:effectLst/>
                        </a:rPr>
                        <a:t>2.0 - 2.4</a:t>
                      </a:r>
                    </a:p>
                  </a:txBody>
                  <a:tcPr marL="49447" marR="49447" marT="49447" marB="4944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41453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6930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20D5D19D-0789-4518-B5DC-D47ADF69D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57250"/>
            <a:ext cx="9143999" cy="51430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02B59E7-A421-7242-A7F7-436D48F0B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357" y="3204781"/>
            <a:ext cx="3027251" cy="1790700"/>
          </a:xfrm>
        </p:spPr>
        <p:txBody>
          <a:bodyPr vert="horz" lIns="68580" tIns="34290" rIns="68580" bIns="34290" rtlCol="0" anchor="t">
            <a:normAutofit/>
          </a:bodyPr>
          <a:lstStyle/>
          <a:p>
            <a:r>
              <a:rPr lang="en-US" sz="4050" dirty="0"/>
              <a:t>Calculator</a:t>
            </a:r>
            <a:br>
              <a:rPr lang="en-US" sz="4050" dirty="0"/>
            </a:br>
            <a:r>
              <a:rPr lang="en-US" sz="1650" dirty="0">
                <a:hlinkClick r:id="rId3"/>
              </a:rPr>
              <a:t>https://nutritionalassessment.mumc.nl/energiegebruik-berekenen</a:t>
            </a:r>
            <a:br>
              <a:rPr lang="en-US" sz="1650" dirty="0"/>
            </a:br>
            <a:endParaRPr lang="en-US" sz="165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222988"/>
            <a:ext cx="548641" cy="505095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857250"/>
            <a:ext cx="1120748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1151164"/>
            <a:ext cx="4507025" cy="451280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Tijdelijke aanduiding voor inhoud 4" descr="Afbeelding met object, computer, zitten, toetsenbord&#10;&#10;Automatisch gegenereerde beschrijving">
            <a:extLst>
              <a:ext uri="{FF2B5EF4-FFF2-40B4-BE49-F238E27FC236}">
                <a16:creationId xmlns:a16="http://schemas.microsoft.com/office/drawing/2014/main" id="{8B64C885-C3F8-3B4C-BB3C-110807064E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9395" r="1" b="5979"/>
          <a:stretch/>
        </p:blipFill>
        <p:spPr>
          <a:xfrm>
            <a:off x="4441869" y="1357297"/>
            <a:ext cx="4152001" cy="409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978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4" y="1090837"/>
            <a:ext cx="3249230" cy="4634664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CD0C9BA-11E5-A24A-85F7-F9F98024C2C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7213" y="1414463"/>
            <a:ext cx="2607469" cy="3721893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algn="ctr"/>
            <a:br>
              <a:rPr lang="en-US" sz="3600">
                <a:solidFill>
                  <a:srgbClr val="FFFFFF"/>
                </a:solidFill>
              </a:rPr>
            </a:br>
            <a:br>
              <a:rPr lang="en-US" sz="3600">
                <a:solidFill>
                  <a:srgbClr val="FFFFFF"/>
                </a:solidFill>
              </a:rPr>
            </a:br>
            <a:br>
              <a:rPr lang="en-US" sz="3600">
                <a:solidFill>
                  <a:srgbClr val="FFFFFF"/>
                </a:solidFill>
              </a:rPr>
            </a:br>
            <a:r>
              <a:rPr lang="en-US" sz="3600">
                <a:solidFill>
                  <a:srgbClr val="FFFFFF"/>
                </a:solidFill>
              </a:rPr>
              <a:t>Vullen of voeden?</a:t>
            </a:r>
          </a:p>
        </p:txBody>
      </p:sp>
      <p:pic>
        <p:nvPicPr>
          <p:cNvPr id="2" name="Tijdelijke aanduiding voor inhoud 1">
            <a:extLst>
              <a:ext uri="{FF2B5EF4-FFF2-40B4-BE49-F238E27FC236}">
                <a16:creationId xmlns:a16="http://schemas.microsoft.com/office/drawing/2014/main" id="{16DDC7A1-4112-8842-B8F2-C063D0508C3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l="9091" t="3115" b="18188"/>
          <a:stretch/>
        </p:blipFill>
        <p:spPr>
          <a:xfrm>
            <a:off x="3865367" y="1304532"/>
            <a:ext cx="4915159" cy="425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154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4" y="1090837"/>
            <a:ext cx="3249230" cy="4634664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7213" y="1414463"/>
            <a:ext cx="2607469" cy="3721893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algn="ctr"/>
            <a:r>
              <a:rPr lang="en-US" sz="3600">
                <a:solidFill>
                  <a:srgbClr val="FFFFFF"/>
                </a:solidFill>
              </a:rPr>
              <a:t>Gezonde voeding belangrijke rol!</a:t>
            </a:r>
          </a:p>
        </p:txBody>
      </p:sp>
      <p:pic>
        <p:nvPicPr>
          <p:cNvPr id="7" name="Tijdelijke aanduiding voor inhoud 4">
            <a:extLst>
              <a:ext uri="{FF2B5EF4-FFF2-40B4-BE49-F238E27FC236}">
                <a16:creationId xmlns:a16="http://schemas.microsoft.com/office/drawing/2014/main" id="{06F91017-A8F6-2F42-B730-AF1F3CCB8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7647" y="1226680"/>
            <a:ext cx="4410597" cy="441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7836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FADF7D1B988245B1414887988CB676" ma:contentTypeVersion="7" ma:contentTypeDescription="Een nieuw document maken." ma:contentTypeScope="" ma:versionID="653225b50c932f8fbefe15d7aed2597a">
  <xsd:schema xmlns:xsd="http://www.w3.org/2001/XMLSchema" xmlns:xs="http://www.w3.org/2001/XMLSchema" xmlns:p="http://schemas.microsoft.com/office/2006/metadata/properties" xmlns:ns2="04a8cfdc-dc7c-4728-8468-1752323b6dce" targetNamespace="http://schemas.microsoft.com/office/2006/metadata/properties" ma:root="true" ma:fieldsID="176c809b388a38541564c2441b046995" ns2:_="">
    <xsd:import namespace="04a8cfdc-dc7c-4728-8468-1752323b6d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a8cfdc-dc7c-4728-8468-1752323b6d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4581812-C9E4-4BDC-8507-F36D0811C60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766A2D6-21C1-4A69-9CEB-EB2AB6BC3CFD}">
  <ds:schemaRefs>
    <ds:schemaRef ds:uri="http://purl.org/dc/elements/1.1/"/>
    <ds:schemaRef ds:uri="http://purl.org/dc/terms/"/>
    <ds:schemaRef ds:uri="http://purl.org/dc/dcmitype/"/>
    <ds:schemaRef ds:uri="http://schemas.microsoft.com/office/2006/metadata/properties"/>
    <ds:schemaRef ds:uri="04a8cfdc-dc7c-4728-8468-1752323b6dce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AC4AFCC-2740-4056-B3A9-63CF5767C9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a8cfdc-dc7c-4728-8468-1752323b6d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839</Words>
  <Application>Microsoft Macintosh PowerPoint</Application>
  <PresentationFormat>Diavoorstelling (4:3)</PresentationFormat>
  <Paragraphs>114</Paragraphs>
  <Slides>23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3</vt:i4>
      </vt:variant>
      <vt:variant>
        <vt:lpstr>Diatitels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Courier New</vt:lpstr>
      <vt:lpstr>Kantoorthema</vt:lpstr>
      <vt:lpstr>1_Kantoorthema</vt:lpstr>
      <vt:lpstr>2_Kantoorthema</vt:lpstr>
      <vt:lpstr>Lifestyle leerjaar 1, periode 2 week 9</vt:lpstr>
      <vt:lpstr>Leerdoelen vandaag</vt:lpstr>
      <vt:lpstr>Even terug naar de basis</vt:lpstr>
      <vt:lpstr>Dagelijkse energiebehoefte</vt:lpstr>
      <vt:lpstr>Hoe bereken je hoeveel iemand nodig heeft?</vt:lpstr>
      <vt:lpstr>PAL (physical activity level) waarden: </vt:lpstr>
      <vt:lpstr>Calculator https://nutritionalassessment.mumc.nl/energiegebruik-berekenen </vt:lpstr>
      <vt:lpstr>   Vullen of voeden?</vt:lpstr>
      <vt:lpstr>Gezonde voeding belangrijke rol!</vt:lpstr>
      <vt:lpstr>Samenstelling en variatie van belang!</vt:lpstr>
      <vt:lpstr>Voedingsstoffen</vt:lpstr>
      <vt:lpstr>Koolhydraten 40%-70% van de totale kcal.</vt:lpstr>
      <vt:lpstr>PowerPoint-presentatie</vt:lpstr>
      <vt:lpstr>Koolhydraten/voedingsvezels</vt:lpstr>
      <vt:lpstr>Bloedglucosespiegel</vt:lpstr>
      <vt:lpstr>Glucose-insuline, Glycogeen-glucagon  , </vt:lpstr>
      <vt:lpstr>Suiker is suiker https://youtu.be/PXA1yLTMeAY </vt:lpstr>
      <vt:lpstr>Eiwitten minimaal 0,8 gram per kg lichaamsgewicht </vt:lpstr>
      <vt:lpstr>Vetten 20%-40% (20-35% gewichtsafname) waarvan verzadigd vet max. 10%</vt:lpstr>
      <vt:lpstr>LDL &amp; HDL</vt:lpstr>
      <vt:lpstr>Alcohol</vt:lpstr>
      <vt:lpstr>Nederlandse beweegrichtlijnen</vt:lpstr>
      <vt:lpstr>Metabolic Equivalent of Task(MET)-waarde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Lifestyle leerjaar 1, periode 2 week 8</dc:title>
  <dc:creator>Mariska de Rouw</dc:creator>
  <cp:lastModifiedBy>Mariska de Rouw</cp:lastModifiedBy>
  <cp:revision>7</cp:revision>
  <cp:lastPrinted>2022-01-13T14:29:25Z</cp:lastPrinted>
  <dcterms:created xsi:type="dcterms:W3CDTF">2021-01-13T07:48:03Z</dcterms:created>
  <dcterms:modified xsi:type="dcterms:W3CDTF">2024-01-28T06:41:38Z</dcterms:modified>
</cp:coreProperties>
</file>